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7" r:id="rId2"/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2" r:id="rId22"/>
    <p:sldId id="276" r:id="rId23"/>
    <p:sldId id="277" r:id="rId24"/>
    <p:sldId id="283" r:id="rId25"/>
    <p:sldId id="278" r:id="rId26"/>
    <p:sldId id="279" r:id="rId27"/>
    <p:sldId id="280" r:id="rId28"/>
  </p:sldIdLst>
  <p:sldSz cx="9144000" cy="6858000" type="screen4x3"/>
  <p:notesSz cx="9942513" cy="676116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BFD6B-9C62-47C4-B33D-861B30E87536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D5604-8CFC-41F2-80A7-2465ADDA7C1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6228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155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805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254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335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147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671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359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391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169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102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484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3EFB6-6287-4FBB-A1A4-11DA8102E971}" type="datetimeFigureOut">
              <a:rPr lang="hu-HU" smtClean="0"/>
              <a:t>2018.09.06.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A232A-28F8-4F7F-8046-19FDF12FA4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072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844" y="476672"/>
            <a:ext cx="4865687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7" y="714002"/>
            <a:ext cx="4187825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1363" y="2420888"/>
            <a:ext cx="769484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CAVERS FOR CAVERS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endParaRPr lang="hu-HU" sz="5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50 YEARS OF UIS CAVE RESCUE COMMISSION</a:t>
            </a:r>
            <a:endParaRPr lang="hu-HU" sz="2800" b="1" dirty="0" smtClean="0">
              <a:solidFill>
                <a:srgbClr val="C00000"/>
              </a:solidFill>
            </a:endParaRPr>
          </a:p>
          <a:p>
            <a:pPr algn="ctr"/>
            <a:endParaRPr lang="hu-HU" sz="1600" b="1" dirty="0">
              <a:solidFill>
                <a:srgbClr val="C00000"/>
              </a:solidFill>
            </a:endParaRPr>
          </a:p>
          <a:p>
            <a:pPr algn="ctr"/>
            <a:endParaRPr lang="en-US" sz="1600" b="1" dirty="0" smtClean="0">
              <a:solidFill>
                <a:srgbClr val="C00000"/>
              </a:solidFill>
            </a:endParaRPr>
          </a:p>
          <a:p>
            <a:pPr algn="r"/>
            <a:r>
              <a:rPr lang="en-US" sz="3200" b="1" i="1" dirty="0" smtClean="0">
                <a:solidFill>
                  <a:srgbClr val="C00000"/>
                </a:solidFill>
              </a:rPr>
              <a:t>HEGED</a:t>
            </a:r>
            <a:r>
              <a:rPr lang="hu-HU" sz="3200" b="1" i="1" dirty="0">
                <a:solidFill>
                  <a:srgbClr val="C00000"/>
                </a:solidFill>
              </a:rPr>
              <a:t>Ű</a:t>
            </a:r>
            <a:r>
              <a:rPr lang="en-US" sz="3200" b="1" i="1" dirty="0" smtClean="0">
                <a:solidFill>
                  <a:srgbClr val="C00000"/>
                </a:solidFill>
              </a:rPr>
              <a:t>S, </a:t>
            </a:r>
            <a:r>
              <a:rPr lang="en-US" sz="3200" b="1" i="1" dirty="0" err="1" smtClean="0">
                <a:solidFill>
                  <a:srgbClr val="C00000"/>
                </a:solidFill>
              </a:rPr>
              <a:t>Gyul</a:t>
            </a:r>
            <a:r>
              <a:rPr lang="hu-HU" sz="3200" b="1" i="1" dirty="0" smtClean="0">
                <a:solidFill>
                  <a:srgbClr val="C00000"/>
                </a:solidFill>
              </a:rPr>
              <a:t>a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5877272"/>
            <a:ext cx="608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srgbClr val="C00000"/>
                </a:solidFill>
              </a:rPr>
              <a:t>17th International Congress of Speleology</a:t>
            </a:r>
          </a:p>
          <a:p>
            <a:pPr algn="ctr"/>
            <a:r>
              <a:rPr lang="hu-HU" sz="2400" b="1" i="1" dirty="0" smtClean="0">
                <a:solidFill>
                  <a:srgbClr val="C00000"/>
                </a:solidFill>
              </a:rPr>
              <a:t>Sydney, Australia, 2017</a:t>
            </a:r>
            <a:endParaRPr lang="hu-HU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3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233428"/>
            <a:ext cx="3169989" cy="431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354" y="448598"/>
            <a:ext cx="37012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Gyorgy Denes</a:t>
            </a:r>
          </a:p>
          <a:p>
            <a:r>
              <a:rPr lang="hu-HU" sz="4800" b="1" dirty="0" smtClean="0">
                <a:solidFill>
                  <a:schemeClr val="accent2"/>
                </a:solidFill>
              </a:rPr>
              <a:t>(1923-2015)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354" y="2204864"/>
            <a:ext cx="47737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he </a:t>
            </a:r>
            <a:r>
              <a:rPr lang="hu-HU" b="1" dirty="0">
                <a:solidFill>
                  <a:srgbClr val="C00000"/>
                </a:solidFill>
              </a:rPr>
              <a:t>was elected as secretary general </a:t>
            </a:r>
            <a:r>
              <a:rPr lang="hu-HU" b="1" dirty="0" smtClean="0">
                <a:solidFill>
                  <a:srgbClr val="C00000"/>
                </a:solidFill>
              </a:rPr>
              <a:t>of the </a:t>
            </a:r>
            <a:r>
              <a:rPr lang="hu-HU" b="1" dirty="0">
                <a:solidFill>
                  <a:srgbClr val="C00000"/>
                </a:solidFill>
              </a:rPr>
              <a:t>UIS CRC </a:t>
            </a:r>
            <a:r>
              <a:rPr lang="hu-HU" b="1" dirty="0" smtClean="0">
                <a:solidFill>
                  <a:srgbClr val="C00000"/>
                </a:solidFill>
              </a:rPr>
              <a:t>in </a:t>
            </a:r>
            <a:r>
              <a:rPr lang="hu-HU" b="1" dirty="0">
                <a:solidFill>
                  <a:srgbClr val="C00000"/>
                </a:solidFill>
              </a:rPr>
              <a:t>Zakopane/Poland in </a:t>
            </a:r>
            <a:r>
              <a:rPr lang="hu-HU" b="1" dirty="0" smtClean="0">
                <a:solidFill>
                  <a:srgbClr val="C00000"/>
                </a:solidFill>
              </a:rPr>
              <a:t>1979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>
                <a:solidFill>
                  <a:srgbClr val="C00000"/>
                </a:solidFill>
              </a:rPr>
              <a:t>as vice president in Aggtelek/Hungary in 1983 </a:t>
            </a:r>
            <a:endParaRPr lang="hu-HU" b="1" dirty="0" smtClean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as </a:t>
            </a:r>
            <a:r>
              <a:rPr lang="hu-HU" b="1" dirty="0">
                <a:solidFill>
                  <a:srgbClr val="C00000"/>
                </a:solidFill>
              </a:rPr>
              <a:t>honorary president in </a:t>
            </a:r>
            <a:r>
              <a:rPr lang="hu-HU" b="1" dirty="0" smtClean="0">
                <a:solidFill>
                  <a:srgbClr val="C00000"/>
                </a:solidFill>
              </a:rPr>
              <a:t>Aggtelek-Jósvafő/Hungary 2007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he </a:t>
            </a:r>
            <a:r>
              <a:rPr lang="hu-HU" b="1" dirty="0">
                <a:solidFill>
                  <a:srgbClr val="C00000"/>
                </a:solidFill>
              </a:rPr>
              <a:t>participated in reorganization of </a:t>
            </a:r>
            <a:r>
              <a:rPr lang="hu-HU" b="1" dirty="0" smtClean="0">
                <a:solidFill>
                  <a:srgbClr val="C00000"/>
                </a:solidFill>
              </a:rPr>
              <a:t>HSS in </a:t>
            </a:r>
            <a:r>
              <a:rPr lang="hu-HU" b="1" dirty="0">
                <a:solidFill>
                  <a:srgbClr val="C00000"/>
                </a:solidFill>
              </a:rPr>
              <a:t>1958, where he became secretary, secretary general and finally honorary </a:t>
            </a:r>
            <a:r>
              <a:rPr lang="hu-HU" b="1" dirty="0" smtClean="0">
                <a:solidFill>
                  <a:srgbClr val="C00000"/>
                </a:solidFill>
              </a:rPr>
              <a:t>president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he </a:t>
            </a:r>
            <a:r>
              <a:rPr lang="hu-HU" b="1" dirty="0">
                <a:solidFill>
                  <a:srgbClr val="C00000"/>
                </a:solidFill>
              </a:rPr>
              <a:t>established the </a:t>
            </a:r>
            <a:r>
              <a:rPr lang="hu-HU" b="1" dirty="0" smtClean="0">
                <a:solidFill>
                  <a:srgbClr val="C00000"/>
                </a:solidFill>
              </a:rPr>
              <a:t>HCRS </a:t>
            </a:r>
            <a:r>
              <a:rPr lang="hu-HU" b="1" dirty="0">
                <a:solidFill>
                  <a:srgbClr val="C00000"/>
                </a:solidFill>
              </a:rPr>
              <a:t>in </a:t>
            </a:r>
            <a:r>
              <a:rPr lang="hu-HU" b="1" dirty="0" smtClean="0">
                <a:solidFill>
                  <a:srgbClr val="C00000"/>
                </a:solidFill>
              </a:rPr>
              <a:t>1961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258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48354" y="448598"/>
            <a:ext cx="46412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Events of UIS CRC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75856" y="1628800"/>
            <a:ext cx="49993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Mozet/Belgium 1971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Eisriesenwelt/Austria 1975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Sheffield/Great-Britain 1977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Zakopane/Poland 1979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Aggtelek/Hungary 1983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Cividale/Italy 1987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Budapest/Hungary 1989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La Chaux-de-Fondes/Switzerland 1997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Sart-Tilman/Belgium </a:t>
            </a:r>
            <a:r>
              <a:rPr lang="hu-HU" sz="2000" b="1" dirty="0" smtClean="0">
                <a:solidFill>
                  <a:srgbClr val="C00000"/>
                </a:solidFill>
              </a:rPr>
              <a:t>2002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 smtClean="0">
                <a:solidFill>
                  <a:srgbClr val="C00000"/>
                </a:solidFill>
              </a:rPr>
              <a:t>Athens-Kalamos/Greece 2005</a:t>
            </a:r>
            <a:endParaRPr lang="hu-HU" sz="2000" b="1" dirty="0">
              <a:solidFill>
                <a:srgbClr val="C00000"/>
              </a:solidFill>
            </a:endParaRP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 smtClean="0">
                <a:solidFill>
                  <a:srgbClr val="C00000"/>
                </a:solidFill>
              </a:rPr>
              <a:t>Aggtelek-Jósvafő/Hungary </a:t>
            </a:r>
            <a:r>
              <a:rPr lang="hu-HU" sz="2000" b="1" dirty="0">
                <a:solidFill>
                  <a:srgbClr val="C00000"/>
                </a:solidFill>
              </a:rPr>
              <a:t>2007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 smtClean="0">
                <a:solidFill>
                  <a:srgbClr val="C00000"/>
                </a:solidFill>
              </a:rPr>
              <a:t>Dryanovo/Bulgaria 2011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>
                <a:solidFill>
                  <a:srgbClr val="C00000"/>
                </a:solidFill>
              </a:rPr>
              <a:t>Brno</a:t>
            </a:r>
            <a:r>
              <a:rPr lang="fr-BE" sz="2000" b="1" dirty="0">
                <a:solidFill>
                  <a:srgbClr val="C00000"/>
                </a:solidFill>
              </a:rPr>
              <a:t>/</a:t>
            </a:r>
            <a:r>
              <a:rPr lang="hu-HU" sz="2000" b="1" dirty="0">
                <a:solidFill>
                  <a:srgbClr val="C00000"/>
                </a:solidFill>
              </a:rPr>
              <a:t>Czech Republic</a:t>
            </a:r>
            <a:r>
              <a:rPr lang="fr-BE" sz="2000" b="1" dirty="0">
                <a:solidFill>
                  <a:srgbClr val="C00000"/>
                </a:solidFill>
              </a:rPr>
              <a:t> </a:t>
            </a:r>
            <a:r>
              <a:rPr lang="hu-HU" sz="2000" b="1" dirty="0">
                <a:solidFill>
                  <a:srgbClr val="C00000"/>
                </a:solidFill>
              </a:rPr>
              <a:t>2013</a:t>
            </a:r>
          </a:p>
          <a:p>
            <a:pPr marL="285750" indent="-285750">
              <a:lnSpc>
                <a:spcPts val="2400"/>
              </a:lnSpc>
              <a:buFont typeface="Arial" pitchFamily="34" charset="0"/>
              <a:buChar char="•"/>
            </a:pPr>
            <a:r>
              <a:rPr lang="hu-HU" sz="2000" b="1" dirty="0" smtClean="0">
                <a:solidFill>
                  <a:srgbClr val="C00000"/>
                </a:solidFill>
              </a:rPr>
              <a:t>Vaumarcus/Switzerland 2015</a:t>
            </a:r>
            <a:endParaRPr lang="hu-HU" sz="2000" b="1" dirty="0">
              <a:solidFill>
                <a:srgbClr val="C00000"/>
              </a:solidFill>
            </a:endParaRPr>
          </a:p>
        </p:txBody>
      </p:sp>
      <p:pic>
        <p:nvPicPr>
          <p:cNvPr id="25603" name="Picture 3" descr="G:\Barlang\BMSZ\ECRA\8thECRA_2014\HGYpictures\DSC_0193_01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536829" cy="381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112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G:\Barlang\17th_ICS_2017\CaversForCavers\Moz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90" y="1692920"/>
            <a:ext cx="365334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354" y="2030214"/>
            <a:ext cx="539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16 countries participated</a:t>
            </a:r>
          </a:p>
          <a:p>
            <a:pPr lvl="1"/>
            <a:r>
              <a:rPr lang="fr-BE" b="1" i="1" dirty="0">
                <a:solidFill>
                  <a:srgbClr val="C00000"/>
                </a:solidFill>
              </a:rPr>
              <a:t>Germany, </a:t>
            </a:r>
            <a:r>
              <a:rPr lang="fr-BE" b="1" i="1" dirty="0" err="1">
                <a:solidFill>
                  <a:srgbClr val="C00000"/>
                </a:solidFill>
              </a:rPr>
              <a:t>England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Belgium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Bulgaria</a:t>
            </a:r>
            <a:r>
              <a:rPr lang="fr-BE" b="1" i="1" dirty="0">
                <a:solidFill>
                  <a:srgbClr val="C00000"/>
                </a:solidFill>
              </a:rPr>
              <a:t>, Congo, </a:t>
            </a:r>
            <a:r>
              <a:rPr lang="fr-BE" b="1" i="1" dirty="0" err="1">
                <a:solidFill>
                  <a:srgbClr val="C00000"/>
                </a:solidFill>
              </a:rPr>
              <a:t>Denmark</a:t>
            </a:r>
            <a:r>
              <a:rPr lang="fr-BE" b="1" i="1" dirty="0">
                <a:solidFill>
                  <a:srgbClr val="C00000"/>
                </a:solidFill>
              </a:rPr>
              <a:t>, Spain, France, </a:t>
            </a:r>
            <a:r>
              <a:rPr lang="fr-BE" b="1" i="1" dirty="0" err="1">
                <a:solidFill>
                  <a:srgbClr val="C00000"/>
                </a:solidFill>
              </a:rPr>
              <a:t>Greece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Hungary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Italy</a:t>
            </a:r>
            <a:r>
              <a:rPr lang="fr-BE" b="1" i="1" dirty="0">
                <a:solidFill>
                  <a:srgbClr val="C00000"/>
                </a:solidFill>
              </a:rPr>
              <a:t>, Lebanon, New </a:t>
            </a:r>
            <a:r>
              <a:rPr lang="fr-BE" b="1" i="1" dirty="0" err="1">
                <a:solidFill>
                  <a:srgbClr val="C00000"/>
                </a:solidFill>
              </a:rPr>
              <a:t>Zealand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Poland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Switzerland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 smtClean="0">
                <a:solidFill>
                  <a:srgbClr val="C00000"/>
                </a:solidFill>
              </a:rPr>
              <a:t>Yugoslavia</a:t>
            </a:r>
            <a:endParaRPr lang="hu-H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5782" y="3532852"/>
            <a:ext cx="5303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Program</a:t>
            </a:r>
          </a:p>
          <a:p>
            <a:pPr lvl="1"/>
            <a:r>
              <a:rPr lang="fr-BE" b="1" i="1" dirty="0" err="1">
                <a:solidFill>
                  <a:srgbClr val="C00000"/>
                </a:solidFill>
              </a:rPr>
              <a:t>presentation</a:t>
            </a:r>
            <a:r>
              <a:rPr lang="fr-BE" b="1" i="1" dirty="0">
                <a:solidFill>
                  <a:srgbClr val="C00000"/>
                </a:solidFill>
              </a:rPr>
              <a:t> of the first cave </a:t>
            </a:r>
            <a:r>
              <a:rPr lang="fr-BE" b="1" i="1" dirty="0" err="1">
                <a:solidFill>
                  <a:srgbClr val="C00000"/>
                </a:solidFill>
              </a:rPr>
              <a:t>stretcher</a:t>
            </a:r>
            <a:r>
              <a:rPr lang="hu-HU" b="1" i="1" dirty="0">
                <a:solidFill>
                  <a:srgbClr val="C00000"/>
                </a:solidFill>
              </a:rPr>
              <a:t>,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demonstration</a:t>
            </a:r>
            <a:r>
              <a:rPr lang="fr-BE" b="1" i="1" dirty="0">
                <a:solidFill>
                  <a:srgbClr val="C00000"/>
                </a:solidFill>
              </a:rPr>
              <a:t> of </a:t>
            </a:r>
            <a:r>
              <a:rPr lang="fr-BE" b="1" i="1" dirty="0" err="1">
                <a:solidFill>
                  <a:srgbClr val="C00000"/>
                </a:solidFill>
              </a:rPr>
              <a:t>caving</a:t>
            </a:r>
            <a:r>
              <a:rPr lang="fr-BE" b="1" i="1" dirty="0">
                <a:solidFill>
                  <a:srgbClr val="C00000"/>
                </a:solidFill>
              </a:rPr>
              <a:t> radio communication</a:t>
            </a:r>
            <a:r>
              <a:rPr lang="hu-HU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diving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hu-HU" b="1" i="1" dirty="0">
                <a:solidFill>
                  <a:srgbClr val="C00000"/>
                </a:solidFill>
              </a:rPr>
              <a:t>,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legal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problems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responsibilities</a:t>
            </a:r>
            <a:r>
              <a:rPr lang="fr-BE" b="1" i="1" dirty="0">
                <a:solidFill>
                  <a:srgbClr val="C00000"/>
                </a:solidFill>
              </a:rPr>
              <a:t> and </a:t>
            </a:r>
            <a:r>
              <a:rPr lang="fr-BE" b="1" i="1" dirty="0" err="1">
                <a:solidFill>
                  <a:srgbClr val="C00000"/>
                </a:solidFill>
              </a:rPr>
              <a:t>insurance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policies</a:t>
            </a:r>
            <a:endParaRPr lang="hu-HU" b="1" i="1" dirty="0">
              <a:solidFill>
                <a:srgbClr val="C00000"/>
              </a:solidFill>
            </a:endParaRPr>
          </a:p>
          <a:p>
            <a:endParaRPr lang="hu-HU" dirty="0"/>
          </a:p>
        </p:txBody>
      </p:sp>
      <p:sp>
        <p:nvSpPr>
          <p:cNvPr id="8" name="Rectangle 7"/>
          <p:cNvSpPr/>
          <p:nvPr/>
        </p:nvSpPr>
        <p:spPr>
          <a:xfrm>
            <a:off x="348354" y="448598"/>
            <a:ext cx="60703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Mozet/Belgium</a:t>
            </a:r>
            <a:br>
              <a:rPr lang="hu-HU" sz="4800" b="1" dirty="0" smtClean="0">
                <a:solidFill>
                  <a:schemeClr val="accent2"/>
                </a:solidFill>
              </a:rPr>
            </a:br>
            <a:r>
              <a:rPr lang="fr-BE" sz="4800" b="1" dirty="0">
                <a:solidFill>
                  <a:schemeClr val="accent2"/>
                </a:solidFill>
              </a:rPr>
              <a:t>17-21 </a:t>
            </a:r>
            <a:r>
              <a:rPr lang="fr-BE" sz="4800" b="1" dirty="0" err="1">
                <a:solidFill>
                  <a:schemeClr val="accent2"/>
                </a:solidFill>
              </a:rPr>
              <a:t>September</a:t>
            </a:r>
            <a:r>
              <a:rPr lang="fr-BE" sz="4800" b="1" dirty="0">
                <a:solidFill>
                  <a:schemeClr val="accent2"/>
                </a:solidFill>
              </a:rPr>
              <a:t>, </a:t>
            </a:r>
            <a:r>
              <a:rPr lang="hu-HU" sz="4800" b="1" dirty="0" smtClean="0">
                <a:solidFill>
                  <a:schemeClr val="accent2"/>
                </a:solidFill>
              </a:rPr>
              <a:t>1971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354" y="5085184"/>
            <a:ext cx="515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>
                <a:solidFill>
                  <a:srgbClr val="C00000"/>
                </a:solidFill>
              </a:rPr>
              <a:t>D</a:t>
            </a:r>
            <a:r>
              <a:rPr lang="fr-BE" sz="2000" b="1" i="1" dirty="0" err="1" smtClean="0">
                <a:solidFill>
                  <a:srgbClr val="C00000"/>
                </a:solidFill>
              </a:rPr>
              <a:t>ecided</a:t>
            </a:r>
            <a:r>
              <a:rPr lang="fr-BE" sz="2000" b="1" i="1" dirty="0" smtClean="0">
                <a:solidFill>
                  <a:srgbClr val="C00000"/>
                </a:solidFill>
              </a:rPr>
              <a:t> </a:t>
            </a:r>
            <a:r>
              <a:rPr lang="fr-BE" sz="2000" b="1" i="1" dirty="0" err="1">
                <a:solidFill>
                  <a:srgbClr val="C00000"/>
                </a:solidFill>
              </a:rPr>
              <a:t>such</a:t>
            </a:r>
            <a:r>
              <a:rPr lang="fr-BE" sz="2000" b="1" i="1" dirty="0">
                <a:solidFill>
                  <a:srgbClr val="C00000"/>
                </a:solidFill>
              </a:rPr>
              <a:t> an international meeting </a:t>
            </a:r>
            <a:r>
              <a:rPr lang="fr-BE" sz="2000" b="1" i="1" dirty="0" err="1">
                <a:solidFill>
                  <a:srgbClr val="C00000"/>
                </a:solidFill>
              </a:rPr>
              <a:t>should</a:t>
            </a:r>
            <a:r>
              <a:rPr lang="fr-BE" sz="2000" b="1" i="1" dirty="0">
                <a:solidFill>
                  <a:srgbClr val="C00000"/>
                </a:solidFill>
              </a:rPr>
              <a:t> </a:t>
            </a:r>
            <a:r>
              <a:rPr lang="fr-BE" sz="2000" b="1" i="1" dirty="0" err="1">
                <a:solidFill>
                  <a:srgbClr val="C00000"/>
                </a:solidFill>
              </a:rPr>
              <a:t>be</a:t>
            </a:r>
            <a:r>
              <a:rPr lang="fr-BE" sz="2000" b="1" i="1" dirty="0">
                <a:solidFill>
                  <a:srgbClr val="C00000"/>
                </a:solidFill>
              </a:rPr>
              <a:t> </a:t>
            </a:r>
            <a:r>
              <a:rPr lang="fr-BE" sz="2000" b="1" i="1" dirty="0" err="1">
                <a:solidFill>
                  <a:srgbClr val="C00000"/>
                </a:solidFill>
              </a:rPr>
              <a:t>organized</a:t>
            </a:r>
            <a:r>
              <a:rPr lang="fr-BE" sz="2000" b="1" i="1" dirty="0">
                <a:solidFill>
                  <a:srgbClr val="C00000"/>
                </a:solidFill>
              </a:rPr>
              <a:t> </a:t>
            </a:r>
            <a:r>
              <a:rPr lang="fr-BE" sz="2000" b="1" i="1" dirty="0" err="1">
                <a:solidFill>
                  <a:srgbClr val="C00000"/>
                </a:solidFill>
              </a:rPr>
              <a:t>every</a:t>
            </a:r>
            <a:r>
              <a:rPr lang="fr-BE" sz="2000" b="1" i="1" dirty="0">
                <a:solidFill>
                  <a:srgbClr val="C00000"/>
                </a:solidFill>
              </a:rPr>
              <a:t> four </a:t>
            </a:r>
            <a:r>
              <a:rPr lang="fr-BE" sz="2000" b="1" i="1" dirty="0" err="1" smtClean="0">
                <a:solidFill>
                  <a:srgbClr val="C00000"/>
                </a:solidFill>
              </a:rPr>
              <a:t>years</a:t>
            </a:r>
            <a:endParaRPr lang="hu-HU" sz="2000" b="1" i="1" dirty="0">
              <a:solidFill>
                <a:srgbClr val="C0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28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354" y="448598"/>
            <a:ext cx="70243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Eisriesenwelt/Austria 1975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pic>
        <p:nvPicPr>
          <p:cNvPr id="7171" name="Picture 3" descr="G:\Barlang\17th_ICS_2017\CaversForCavers\Eisriesenwe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4" y="1844824"/>
            <a:ext cx="2633663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9872" y="14847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12 </a:t>
            </a:r>
            <a:r>
              <a:rPr lang="hu-HU" b="1" dirty="0">
                <a:solidFill>
                  <a:srgbClr val="C00000"/>
                </a:solidFill>
              </a:rPr>
              <a:t>countries </a:t>
            </a:r>
            <a:r>
              <a:rPr lang="hu-HU" b="1" dirty="0" smtClean="0">
                <a:solidFill>
                  <a:srgbClr val="C00000"/>
                </a:solidFill>
              </a:rPr>
              <a:t>participated</a:t>
            </a:r>
          </a:p>
          <a:p>
            <a:pPr lvl="1"/>
            <a:r>
              <a:rPr lang="fr-BE" b="1" i="1" dirty="0" err="1" smtClean="0">
                <a:solidFill>
                  <a:srgbClr val="C00000"/>
                </a:solidFill>
              </a:rPr>
              <a:t>Austria</a:t>
            </a:r>
            <a:r>
              <a:rPr lang="hu-HU" b="1" i="1" dirty="0" smtClean="0">
                <a:solidFill>
                  <a:srgbClr val="C00000"/>
                </a:solidFill>
              </a:rPr>
              <a:t>,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 smtClean="0">
                <a:solidFill>
                  <a:srgbClr val="C00000"/>
                </a:solidFill>
              </a:rPr>
              <a:t>Belgium</a:t>
            </a:r>
            <a:r>
              <a:rPr lang="hu-HU" b="1" i="1" dirty="0" smtClean="0">
                <a:solidFill>
                  <a:srgbClr val="C00000"/>
                </a:solidFill>
              </a:rPr>
              <a:t>, </a:t>
            </a:r>
            <a:r>
              <a:rPr lang="fr-BE" b="1" i="1" dirty="0" err="1" smtClean="0">
                <a:solidFill>
                  <a:srgbClr val="C00000"/>
                </a:solidFill>
              </a:rPr>
              <a:t>England</a:t>
            </a:r>
            <a:r>
              <a:rPr lang="hu-HU" b="1" i="1" dirty="0" smtClean="0">
                <a:solidFill>
                  <a:srgbClr val="C00000"/>
                </a:solidFill>
              </a:rPr>
              <a:t>, </a:t>
            </a:r>
            <a:r>
              <a:rPr lang="fr-BE" b="1" i="1" dirty="0" smtClean="0">
                <a:solidFill>
                  <a:srgbClr val="C00000"/>
                </a:solidFill>
              </a:rPr>
              <a:t>France</a:t>
            </a:r>
            <a:r>
              <a:rPr lang="hu-HU" b="1" i="1" dirty="0" smtClean="0">
                <a:solidFill>
                  <a:srgbClr val="C00000"/>
                </a:solidFill>
              </a:rPr>
              <a:t>, </a:t>
            </a:r>
            <a:r>
              <a:rPr lang="fr-BE" b="1" i="1" dirty="0" smtClean="0">
                <a:solidFill>
                  <a:srgbClr val="C00000"/>
                </a:solidFill>
              </a:rPr>
              <a:t>Germany, </a:t>
            </a:r>
            <a:r>
              <a:rPr lang="fr-BE" b="1" i="1" dirty="0" err="1">
                <a:solidFill>
                  <a:srgbClr val="C00000"/>
                </a:solidFill>
              </a:rPr>
              <a:t>Greece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Hungary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Italy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Poland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smtClean="0">
                <a:solidFill>
                  <a:srgbClr val="C00000"/>
                </a:solidFill>
              </a:rPr>
              <a:t>Spain</a:t>
            </a:r>
            <a:r>
              <a:rPr lang="hu-HU" b="1" i="1" dirty="0" smtClean="0">
                <a:solidFill>
                  <a:srgbClr val="C00000"/>
                </a:solidFill>
              </a:rPr>
              <a:t>, </a:t>
            </a:r>
            <a:r>
              <a:rPr lang="fr-BE" b="1" i="1" dirty="0" err="1" smtClean="0">
                <a:solidFill>
                  <a:srgbClr val="C00000"/>
                </a:solidFill>
              </a:rPr>
              <a:t>Switzerland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and </a:t>
            </a:r>
            <a:r>
              <a:rPr lang="fr-BE" b="1" i="1" dirty="0" err="1">
                <a:solidFill>
                  <a:srgbClr val="C00000"/>
                </a:solidFill>
              </a:rPr>
              <a:t>Yugoslavia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78696" y="31642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Program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b="1" i="1" dirty="0" smtClean="0">
                <a:solidFill>
                  <a:srgbClr val="C00000"/>
                </a:solidFill>
              </a:rPr>
              <a:t>create Sub-Commission </a:t>
            </a:r>
            <a:r>
              <a:rPr lang="hu-HU" b="1" i="1" dirty="0">
                <a:solidFill>
                  <a:srgbClr val="C00000"/>
                </a:solidFill>
              </a:rPr>
              <a:t>to develop a catalogue of safety materials </a:t>
            </a:r>
            <a:r>
              <a:rPr lang="hu-HU" b="1" i="1" dirty="0" smtClean="0">
                <a:solidFill>
                  <a:srgbClr val="C00000"/>
                </a:solidFill>
              </a:rPr>
              <a:t>developed </a:t>
            </a:r>
            <a:r>
              <a:rPr lang="hu-HU" b="1" i="1" dirty="0">
                <a:solidFill>
                  <a:srgbClr val="C00000"/>
                </a:solidFill>
              </a:rPr>
              <a:t>for use in </a:t>
            </a:r>
            <a:r>
              <a:rPr lang="hu-HU" b="1" i="1" dirty="0" smtClean="0">
                <a:solidFill>
                  <a:srgbClr val="C00000"/>
                </a:solidFill>
              </a:rPr>
              <a:t>rescue work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b="1" i="1" dirty="0" smtClean="0">
                <a:solidFill>
                  <a:srgbClr val="C00000"/>
                </a:solidFill>
              </a:rPr>
              <a:t>demonstration </a:t>
            </a:r>
            <a:r>
              <a:rPr lang="hu-HU" b="1" i="1" dirty="0">
                <a:solidFill>
                  <a:srgbClr val="C00000"/>
                </a:solidFill>
              </a:rPr>
              <a:t>with </a:t>
            </a:r>
            <a:r>
              <a:rPr lang="fr-BE" b="1" i="1" dirty="0">
                <a:solidFill>
                  <a:srgbClr val="C00000"/>
                </a:solidFill>
              </a:rPr>
              <a:t>more </a:t>
            </a:r>
            <a:r>
              <a:rPr lang="fr-BE" b="1" i="1" dirty="0" err="1">
                <a:solidFill>
                  <a:srgbClr val="C00000"/>
                </a:solidFill>
              </a:rPr>
              <a:t>than</a:t>
            </a:r>
            <a:r>
              <a:rPr lang="fr-BE" b="1" i="1" dirty="0">
                <a:solidFill>
                  <a:srgbClr val="C00000"/>
                </a:solidFill>
              </a:rPr>
              <a:t> 9 </a:t>
            </a:r>
            <a:r>
              <a:rPr lang="fr-BE" b="1" i="1" dirty="0" err="1">
                <a:solidFill>
                  <a:srgbClr val="C00000"/>
                </a:solidFill>
              </a:rPr>
              <a:t>stretchers</a:t>
            </a:r>
            <a:r>
              <a:rPr lang="fr-BE" b="1" i="1" dirty="0">
                <a:solidFill>
                  <a:srgbClr val="C00000"/>
                </a:solidFill>
              </a:rPr>
              <a:t> and </a:t>
            </a:r>
            <a:r>
              <a:rPr lang="fr-BE" b="1" i="1" dirty="0" err="1">
                <a:solidFill>
                  <a:srgbClr val="C00000"/>
                </a:solidFill>
              </a:rPr>
              <a:t>others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ways</a:t>
            </a:r>
            <a:r>
              <a:rPr lang="fr-BE" b="1" i="1" dirty="0">
                <a:solidFill>
                  <a:srgbClr val="C00000"/>
                </a:solidFill>
              </a:rPr>
              <a:t> to move </a:t>
            </a:r>
            <a:r>
              <a:rPr lang="fr-BE" b="1" i="1" dirty="0" err="1">
                <a:solidFill>
                  <a:srgbClr val="C00000"/>
                </a:solidFill>
              </a:rPr>
              <a:t>injured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smtClean="0">
                <a:solidFill>
                  <a:srgbClr val="C00000"/>
                </a:solidFill>
              </a:rPr>
              <a:t>people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smtClean="0">
                <a:solidFill>
                  <a:srgbClr val="C00000"/>
                </a:solidFill>
              </a:rPr>
              <a:t>first </a:t>
            </a:r>
            <a:r>
              <a:rPr lang="fr-BE" b="1" i="1" dirty="0" err="1">
                <a:solidFill>
                  <a:srgbClr val="C00000"/>
                </a:solidFill>
              </a:rPr>
              <a:t>demonstration</a:t>
            </a:r>
            <a:r>
              <a:rPr lang="fr-BE" b="1" i="1" dirty="0">
                <a:solidFill>
                  <a:srgbClr val="C00000"/>
                </a:solidFill>
              </a:rPr>
              <a:t> of </a:t>
            </a:r>
            <a:r>
              <a:rPr lang="fr-BE" b="1" i="1" dirty="0" err="1">
                <a:solidFill>
                  <a:srgbClr val="C00000"/>
                </a:solidFill>
              </a:rPr>
              <a:t>removing</a:t>
            </a:r>
            <a:r>
              <a:rPr lang="fr-BE" b="1" i="1" dirty="0">
                <a:solidFill>
                  <a:srgbClr val="C00000"/>
                </a:solidFill>
              </a:rPr>
              <a:t> obstructions in </a:t>
            </a:r>
            <a:r>
              <a:rPr lang="fr-BE" b="1" i="1" dirty="0" smtClean="0">
                <a:solidFill>
                  <a:srgbClr val="C00000"/>
                </a:solidFill>
              </a:rPr>
              <a:t>caves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>
                <a:solidFill>
                  <a:srgbClr val="C00000"/>
                </a:solidFill>
              </a:rPr>
              <a:t>first meeting of cave </a:t>
            </a:r>
            <a:r>
              <a:rPr lang="fr-BE" b="1" i="1" dirty="0" err="1">
                <a:solidFill>
                  <a:srgbClr val="C00000"/>
                </a:solidFill>
              </a:rPr>
              <a:t>doctors</a:t>
            </a:r>
            <a:endParaRPr lang="hu-HU" b="1" i="1" dirty="0">
              <a:solidFill>
                <a:srgbClr val="C0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1507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354" y="448598"/>
            <a:ext cx="60317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4800" b="1" dirty="0" smtClean="0">
                <a:solidFill>
                  <a:schemeClr val="accent2"/>
                </a:solidFill>
              </a:rPr>
              <a:t>Sheffield/Great-</a:t>
            </a:r>
            <a:r>
              <a:rPr lang="fr-BE" sz="4800" b="1" dirty="0" err="1" smtClean="0">
                <a:solidFill>
                  <a:schemeClr val="accent2"/>
                </a:solidFill>
              </a:rPr>
              <a:t>Britain</a:t>
            </a:r>
            <a:endParaRPr lang="hu-HU" sz="4800" b="1" dirty="0" smtClean="0">
              <a:solidFill>
                <a:schemeClr val="accent2"/>
              </a:solidFill>
            </a:endParaRPr>
          </a:p>
          <a:p>
            <a:r>
              <a:rPr lang="hu-HU" sz="4800" b="1" dirty="0">
                <a:solidFill>
                  <a:schemeClr val="accent2"/>
                </a:solidFill>
              </a:rPr>
              <a:t>10-17 September, 1977</a:t>
            </a:r>
          </a:p>
        </p:txBody>
      </p:sp>
      <p:pic>
        <p:nvPicPr>
          <p:cNvPr id="8195" name="Picture 3" descr="G:\Barlang\UIS_50\Sheffield_1977\Sheffield_1977_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4" y="2018257"/>
            <a:ext cx="2711478" cy="38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Barlang\17th_ICS_2017\CaversForCavers\PeteAllwrig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87" y="4653136"/>
            <a:ext cx="1398289" cy="19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1" y="5373216"/>
            <a:ext cx="87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1977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6225029"/>
            <a:ext cx="73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2016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5540" y="2065387"/>
            <a:ext cx="56722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rgbClr val="C00000"/>
                </a:solidFill>
              </a:rPr>
              <a:t>17 countries informed </a:t>
            </a:r>
            <a:r>
              <a:rPr lang="hu-HU" b="1" i="1" dirty="0" smtClean="0">
                <a:solidFill>
                  <a:srgbClr val="C00000"/>
                </a:solidFill>
              </a:rPr>
              <a:t>UIS CRC </a:t>
            </a:r>
            <a:r>
              <a:rPr lang="hu-HU" b="1" i="1" dirty="0">
                <a:solidFill>
                  <a:srgbClr val="C00000"/>
                </a:solidFill>
              </a:rPr>
              <a:t>that they have cave rescue services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rgbClr val="C00000"/>
                </a:solidFill>
              </a:rPr>
              <a:t>using 10 years of experiences the NCRC (USA) and UIS CRC developed a scoring system which would act as a measure of overall technical or the gross ability of a rescue service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>
                <a:solidFill>
                  <a:srgbClr val="C00000"/>
                </a:solidFill>
              </a:rPr>
              <a:t>the system count with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hu-HU" b="1" i="1" dirty="0">
                <a:solidFill>
                  <a:srgbClr val="C00000"/>
                </a:solidFill>
              </a:rPr>
              <a:t>emergency medical skills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hu-HU" b="1" i="1" dirty="0">
                <a:solidFill>
                  <a:srgbClr val="C00000"/>
                </a:solidFill>
              </a:rPr>
              <a:t>training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hu-HU" b="1" i="1" dirty="0">
                <a:solidFill>
                  <a:srgbClr val="C00000"/>
                </a:solidFill>
              </a:rPr>
              <a:t>team size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hu-HU" b="1" i="1" dirty="0">
                <a:solidFill>
                  <a:srgbClr val="C00000"/>
                </a:solidFill>
              </a:rPr>
              <a:t>special skills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hu-HU" b="1" i="1" dirty="0">
                <a:solidFill>
                  <a:srgbClr val="C00000"/>
                </a:solidFill>
              </a:rPr>
              <a:t>organization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hu-HU" b="1" i="1" dirty="0">
                <a:solidFill>
                  <a:srgbClr val="C00000"/>
                </a:solidFill>
              </a:rPr>
              <a:t>mobilization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hu-HU" b="1" i="1" dirty="0">
                <a:solidFill>
                  <a:srgbClr val="C00000"/>
                </a:solidFill>
              </a:rPr>
              <a:t>equipments as for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hu-HU" b="1" i="1" dirty="0">
                <a:solidFill>
                  <a:srgbClr val="C00000"/>
                </a:solidFill>
              </a:rPr>
              <a:t>communication and vertical caving,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hu-HU" b="1" i="1" dirty="0">
                <a:solidFill>
                  <a:srgbClr val="C00000"/>
                </a:solidFill>
              </a:rPr>
              <a:t>extraction and patient transportation tools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5954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354" y="448598"/>
            <a:ext cx="48585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4800" b="1" dirty="0">
                <a:solidFill>
                  <a:schemeClr val="accent2"/>
                </a:solidFill>
              </a:rPr>
              <a:t>Zakopane/</a:t>
            </a:r>
            <a:r>
              <a:rPr lang="fr-BE" sz="4800" b="1" dirty="0" err="1">
                <a:solidFill>
                  <a:schemeClr val="accent2"/>
                </a:solidFill>
              </a:rPr>
              <a:t>Poland</a:t>
            </a:r>
            <a:r>
              <a:rPr lang="fr-BE" sz="4800" b="1" i="1" dirty="0"/>
              <a:t> </a:t>
            </a:r>
            <a:endParaRPr lang="hu-HU" sz="4800" b="1" i="1" dirty="0" smtClean="0"/>
          </a:p>
          <a:p>
            <a:r>
              <a:rPr lang="fr-BE" sz="4800" b="1" dirty="0" smtClean="0">
                <a:solidFill>
                  <a:schemeClr val="accent2"/>
                </a:solidFill>
              </a:rPr>
              <a:t>2-6 </a:t>
            </a:r>
            <a:r>
              <a:rPr lang="fr-BE" sz="4800" b="1" dirty="0" err="1" smtClean="0">
                <a:solidFill>
                  <a:schemeClr val="accent2"/>
                </a:solidFill>
              </a:rPr>
              <a:t>October</a:t>
            </a:r>
            <a:r>
              <a:rPr lang="hu-HU" sz="4800" b="1" dirty="0" smtClean="0">
                <a:solidFill>
                  <a:schemeClr val="accent2"/>
                </a:solidFill>
              </a:rPr>
              <a:t>,</a:t>
            </a:r>
            <a:r>
              <a:rPr lang="fr-BE" sz="4800" b="1" dirty="0" smtClean="0">
                <a:solidFill>
                  <a:schemeClr val="accent2"/>
                </a:solidFill>
              </a:rPr>
              <a:t> </a:t>
            </a:r>
            <a:r>
              <a:rPr lang="fr-BE" sz="4800" b="1" dirty="0">
                <a:solidFill>
                  <a:schemeClr val="accent2"/>
                </a:solidFill>
              </a:rPr>
              <a:t>1979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354" y="202602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14 </a:t>
            </a:r>
            <a:r>
              <a:rPr lang="hu-HU" b="1" dirty="0">
                <a:solidFill>
                  <a:srgbClr val="C00000"/>
                </a:solidFill>
              </a:rPr>
              <a:t>countries </a:t>
            </a:r>
            <a:r>
              <a:rPr lang="hu-HU" b="1" dirty="0" smtClean="0">
                <a:solidFill>
                  <a:srgbClr val="C00000"/>
                </a:solidFill>
              </a:rPr>
              <a:t>participated</a:t>
            </a:r>
          </a:p>
          <a:p>
            <a:pPr lvl="1"/>
            <a:r>
              <a:rPr lang="fr-BE" b="1" i="1" dirty="0" err="1" smtClean="0">
                <a:solidFill>
                  <a:srgbClr val="C00000"/>
                </a:solidFill>
              </a:rPr>
              <a:t>Austria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Belgium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Bulgaria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FR" b="1" i="1" dirty="0" err="1">
                <a:solidFill>
                  <a:srgbClr val="C00000"/>
                </a:solidFill>
              </a:rPr>
              <a:t>Czechoslovakia</a:t>
            </a:r>
            <a:r>
              <a:rPr lang="fr-FR" b="1" i="1" dirty="0">
                <a:solidFill>
                  <a:srgbClr val="C00000"/>
                </a:solidFill>
              </a:rPr>
              <a:t>, </a:t>
            </a:r>
            <a:r>
              <a:rPr lang="fr-BE" b="1" i="1" dirty="0">
                <a:solidFill>
                  <a:srgbClr val="C00000"/>
                </a:solidFill>
              </a:rPr>
              <a:t>France, Germany, Great-</a:t>
            </a:r>
            <a:r>
              <a:rPr lang="fr-BE" b="1" i="1" dirty="0" err="1">
                <a:solidFill>
                  <a:srgbClr val="C00000"/>
                </a:solidFill>
              </a:rPr>
              <a:t>Britain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Hungary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Italy</a:t>
            </a:r>
            <a:r>
              <a:rPr lang="fr-BE" b="1" i="1" dirty="0">
                <a:solidFill>
                  <a:srgbClr val="C00000"/>
                </a:solidFill>
              </a:rPr>
              <a:t>, Portugal, USSR, Spain, United-States and </a:t>
            </a:r>
            <a:r>
              <a:rPr lang="fr-BE" b="1" i="1" dirty="0" err="1">
                <a:solidFill>
                  <a:srgbClr val="C00000"/>
                </a:solidFill>
              </a:rPr>
              <a:t>Yugoslavia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2748" y="3861048"/>
            <a:ext cx="79869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C00000"/>
                </a:solidFill>
              </a:rPr>
              <a:t>During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this</a:t>
            </a:r>
            <a:r>
              <a:rPr lang="fr-BE" b="1" dirty="0">
                <a:solidFill>
                  <a:srgbClr val="C00000"/>
                </a:solidFill>
              </a:rPr>
              <a:t> 5th international </a:t>
            </a:r>
            <a:r>
              <a:rPr lang="fr-BE" b="1" dirty="0" err="1">
                <a:solidFill>
                  <a:srgbClr val="C00000"/>
                </a:solidFill>
              </a:rPr>
              <a:t>conference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it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was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decided</a:t>
            </a:r>
            <a:r>
              <a:rPr lang="fr-BE" b="1" dirty="0">
                <a:solidFill>
                  <a:srgbClr val="C00000"/>
                </a:solidFill>
              </a:rPr>
              <a:t> to </a:t>
            </a:r>
            <a:r>
              <a:rPr lang="fr-BE" b="1" dirty="0" err="1">
                <a:solidFill>
                  <a:srgbClr val="C00000"/>
                </a:solidFill>
              </a:rPr>
              <a:t>form</a:t>
            </a:r>
            <a:r>
              <a:rPr lang="fr-BE" b="1" dirty="0">
                <a:solidFill>
                  <a:srgbClr val="C00000"/>
                </a:solidFill>
              </a:rPr>
              <a:t> a </a:t>
            </a:r>
            <a:r>
              <a:rPr lang="fr-BE" b="1" dirty="0" err="1">
                <a:solidFill>
                  <a:srgbClr val="C00000"/>
                </a:solidFill>
              </a:rPr>
              <a:t>bigger</a:t>
            </a:r>
            <a:r>
              <a:rPr lang="fr-BE" b="1" dirty="0">
                <a:solidFill>
                  <a:srgbClr val="C00000"/>
                </a:solidFill>
              </a:rPr>
              <a:t> direction and to </a:t>
            </a:r>
            <a:r>
              <a:rPr lang="fr-BE" b="1" dirty="0" err="1">
                <a:solidFill>
                  <a:srgbClr val="C00000"/>
                </a:solidFill>
              </a:rPr>
              <a:t>create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three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subcommissions</a:t>
            </a:r>
            <a:r>
              <a:rPr lang="fr-BE" b="1" dirty="0">
                <a:solidFill>
                  <a:srgbClr val="C00000"/>
                </a:solidFill>
              </a:rPr>
              <a:t> </a:t>
            </a:r>
          </a:p>
          <a:p>
            <a:r>
              <a:rPr lang="hu-HU" b="1" i="1" dirty="0" smtClean="0">
                <a:solidFill>
                  <a:srgbClr val="C00000"/>
                </a:solidFill>
              </a:rPr>
              <a:t>	p</a:t>
            </a:r>
            <a:r>
              <a:rPr lang="fr-BE" b="1" i="1" dirty="0" err="1" smtClean="0">
                <a:solidFill>
                  <a:srgbClr val="C00000"/>
                </a:solidFill>
              </a:rPr>
              <a:t>resident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:			</a:t>
            </a:r>
            <a:r>
              <a:rPr lang="fr-BE" b="1" i="1" dirty="0" smtClean="0">
                <a:solidFill>
                  <a:srgbClr val="C00000"/>
                </a:solidFill>
              </a:rPr>
              <a:t>Alexis </a:t>
            </a:r>
            <a:r>
              <a:rPr lang="fr-BE" b="1" i="1" dirty="0">
                <a:solidFill>
                  <a:srgbClr val="C00000"/>
                </a:solidFill>
              </a:rPr>
              <a:t>de </a:t>
            </a:r>
            <a:r>
              <a:rPr lang="fr-BE" b="1" i="1" dirty="0" err="1">
                <a:solidFill>
                  <a:srgbClr val="C00000"/>
                </a:solidFill>
              </a:rPr>
              <a:t>Martinoff</a:t>
            </a:r>
            <a:r>
              <a:rPr lang="fr-BE" b="1" i="1" dirty="0">
                <a:solidFill>
                  <a:srgbClr val="C00000"/>
                </a:solidFill>
              </a:rPr>
              <a:t> (</a:t>
            </a:r>
            <a:r>
              <a:rPr lang="fr-BE" b="1" i="1" dirty="0" err="1">
                <a:solidFill>
                  <a:srgbClr val="C00000"/>
                </a:solidFill>
              </a:rPr>
              <a:t>Belgium</a:t>
            </a:r>
            <a:r>
              <a:rPr lang="fr-BE" b="1" i="1" dirty="0">
                <a:solidFill>
                  <a:srgbClr val="C00000"/>
                </a:solidFill>
              </a:rPr>
              <a:t>)</a:t>
            </a:r>
          </a:p>
          <a:p>
            <a:r>
              <a:rPr lang="hu-HU" b="1" i="1" dirty="0" smtClean="0">
                <a:solidFill>
                  <a:srgbClr val="C00000"/>
                </a:solidFill>
              </a:rPr>
              <a:t>	v</a:t>
            </a:r>
            <a:r>
              <a:rPr lang="fr-BE" b="1" i="1" dirty="0" err="1" smtClean="0">
                <a:solidFill>
                  <a:srgbClr val="C00000"/>
                </a:solidFill>
              </a:rPr>
              <a:t>ice</a:t>
            </a:r>
            <a:r>
              <a:rPr lang="fr-BE" b="1" i="1" dirty="0" smtClean="0">
                <a:solidFill>
                  <a:srgbClr val="C00000"/>
                </a:solidFill>
              </a:rPr>
              <a:t>-</a:t>
            </a:r>
            <a:r>
              <a:rPr lang="hu-HU" b="1" i="1" dirty="0" smtClean="0">
                <a:solidFill>
                  <a:srgbClr val="C00000"/>
                </a:solidFill>
              </a:rPr>
              <a:t>p</a:t>
            </a:r>
            <a:r>
              <a:rPr lang="fr-BE" b="1" i="1" dirty="0" err="1" smtClean="0">
                <a:solidFill>
                  <a:srgbClr val="C00000"/>
                </a:solidFill>
              </a:rPr>
              <a:t>resident</a:t>
            </a:r>
            <a:r>
              <a:rPr lang="fr-BE" b="1" i="1" dirty="0" smtClean="0">
                <a:solidFill>
                  <a:srgbClr val="C00000"/>
                </a:solidFill>
              </a:rPr>
              <a:t> (</a:t>
            </a:r>
            <a:r>
              <a:rPr lang="hu-HU" b="1" i="1" dirty="0" smtClean="0">
                <a:solidFill>
                  <a:srgbClr val="C00000"/>
                </a:solidFill>
              </a:rPr>
              <a:t>A</a:t>
            </a:r>
            <a:r>
              <a:rPr lang="fr-BE" b="1" i="1" dirty="0" err="1" smtClean="0">
                <a:solidFill>
                  <a:srgbClr val="C00000"/>
                </a:solidFill>
              </a:rPr>
              <a:t>merican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area) :	</a:t>
            </a:r>
            <a:r>
              <a:rPr lang="fr-BE" b="1" i="1" dirty="0" smtClean="0">
                <a:solidFill>
                  <a:srgbClr val="C00000"/>
                </a:solidFill>
              </a:rPr>
              <a:t>Daniel</a:t>
            </a:r>
            <a:r>
              <a:rPr lang="fr-BE" b="1" i="1" dirty="0">
                <a:solidFill>
                  <a:srgbClr val="C00000"/>
                </a:solidFill>
              </a:rPr>
              <a:t>. Smith (USA)</a:t>
            </a:r>
          </a:p>
          <a:p>
            <a:r>
              <a:rPr lang="hu-HU" b="1" i="1" dirty="0" smtClean="0">
                <a:solidFill>
                  <a:srgbClr val="C00000"/>
                </a:solidFill>
              </a:rPr>
              <a:t>	v</a:t>
            </a:r>
            <a:r>
              <a:rPr lang="fr-BE" b="1" i="1" dirty="0" err="1" smtClean="0">
                <a:solidFill>
                  <a:srgbClr val="C00000"/>
                </a:solidFill>
              </a:rPr>
              <a:t>ice</a:t>
            </a:r>
            <a:r>
              <a:rPr lang="fr-BE" b="1" i="1" dirty="0" smtClean="0">
                <a:solidFill>
                  <a:srgbClr val="C00000"/>
                </a:solidFill>
              </a:rPr>
              <a:t>-</a:t>
            </a:r>
            <a:r>
              <a:rPr lang="hu-HU" b="1" i="1" dirty="0" smtClean="0">
                <a:solidFill>
                  <a:srgbClr val="C00000"/>
                </a:solidFill>
              </a:rPr>
              <a:t>p</a:t>
            </a:r>
            <a:r>
              <a:rPr lang="fr-BE" b="1" i="1" dirty="0" err="1" smtClean="0">
                <a:solidFill>
                  <a:srgbClr val="C00000"/>
                </a:solidFill>
              </a:rPr>
              <a:t>resident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(East </a:t>
            </a:r>
            <a:r>
              <a:rPr lang="fr-BE" b="1" i="1" dirty="0" err="1">
                <a:solidFill>
                  <a:srgbClr val="C00000"/>
                </a:solidFill>
              </a:rPr>
              <a:t>europe</a:t>
            </a:r>
            <a:r>
              <a:rPr lang="fr-BE" b="1" i="1" dirty="0">
                <a:solidFill>
                  <a:srgbClr val="C00000"/>
                </a:solidFill>
              </a:rPr>
              <a:t> area) :	</a:t>
            </a:r>
            <a:r>
              <a:rPr lang="fr-BE" b="1" i="1" dirty="0" smtClean="0">
                <a:solidFill>
                  <a:srgbClr val="C00000"/>
                </a:solidFill>
              </a:rPr>
              <a:t>A</a:t>
            </a:r>
            <a:r>
              <a:rPr lang="fr-BE" b="1" i="1" dirty="0">
                <a:solidFill>
                  <a:srgbClr val="C00000"/>
                </a:solidFill>
              </a:rPr>
              <a:t>. </a:t>
            </a:r>
            <a:r>
              <a:rPr lang="fr-BE" b="1" i="1" dirty="0" err="1">
                <a:solidFill>
                  <a:srgbClr val="C00000"/>
                </a:solidFill>
              </a:rPr>
              <a:t>Efremov</a:t>
            </a:r>
            <a:r>
              <a:rPr lang="fr-BE" b="1" i="1" dirty="0">
                <a:solidFill>
                  <a:srgbClr val="C00000"/>
                </a:solidFill>
              </a:rPr>
              <a:t> (URSS)</a:t>
            </a:r>
          </a:p>
          <a:p>
            <a:r>
              <a:rPr lang="hu-HU" b="1" i="1" dirty="0" smtClean="0">
                <a:solidFill>
                  <a:srgbClr val="C00000"/>
                </a:solidFill>
              </a:rPr>
              <a:t>	v</a:t>
            </a:r>
            <a:r>
              <a:rPr lang="fr-BE" b="1" i="1" dirty="0" err="1" smtClean="0">
                <a:solidFill>
                  <a:srgbClr val="C00000"/>
                </a:solidFill>
              </a:rPr>
              <a:t>ice</a:t>
            </a:r>
            <a:r>
              <a:rPr lang="fr-BE" b="1" i="1" dirty="0" smtClean="0">
                <a:solidFill>
                  <a:srgbClr val="C00000"/>
                </a:solidFill>
              </a:rPr>
              <a:t>-</a:t>
            </a:r>
            <a:r>
              <a:rPr lang="hu-HU" b="1" i="1" dirty="0" smtClean="0">
                <a:solidFill>
                  <a:srgbClr val="C00000"/>
                </a:solidFill>
              </a:rPr>
              <a:t>p</a:t>
            </a:r>
            <a:r>
              <a:rPr lang="fr-BE" b="1" i="1" dirty="0" err="1" smtClean="0">
                <a:solidFill>
                  <a:srgbClr val="C00000"/>
                </a:solidFill>
              </a:rPr>
              <a:t>resident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(West </a:t>
            </a:r>
            <a:r>
              <a:rPr lang="fr-BE" b="1" i="1" dirty="0" err="1">
                <a:solidFill>
                  <a:srgbClr val="C00000"/>
                </a:solidFill>
              </a:rPr>
              <a:t>europe</a:t>
            </a:r>
            <a:r>
              <a:rPr lang="fr-BE" b="1" i="1" dirty="0">
                <a:solidFill>
                  <a:srgbClr val="C00000"/>
                </a:solidFill>
              </a:rPr>
              <a:t> area) :	</a:t>
            </a:r>
            <a:r>
              <a:rPr lang="fr-BE" b="1" i="1" dirty="0" smtClean="0">
                <a:solidFill>
                  <a:srgbClr val="C00000"/>
                </a:solidFill>
              </a:rPr>
              <a:t>Giuseppe </a:t>
            </a:r>
            <a:r>
              <a:rPr lang="fr-BE" b="1" i="1" dirty="0" err="1">
                <a:solidFill>
                  <a:srgbClr val="C00000"/>
                </a:solidFill>
              </a:rPr>
              <a:t>Guidi</a:t>
            </a:r>
            <a:r>
              <a:rPr lang="fr-BE" b="1" i="1" dirty="0">
                <a:solidFill>
                  <a:srgbClr val="C00000"/>
                </a:solidFill>
              </a:rPr>
              <a:t> (</a:t>
            </a:r>
            <a:r>
              <a:rPr lang="fr-BE" b="1" i="1" dirty="0" err="1">
                <a:solidFill>
                  <a:srgbClr val="C00000"/>
                </a:solidFill>
              </a:rPr>
              <a:t>Italy</a:t>
            </a:r>
            <a:r>
              <a:rPr lang="fr-BE" b="1" i="1" dirty="0">
                <a:solidFill>
                  <a:srgbClr val="C00000"/>
                </a:solidFill>
              </a:rPr>
              <a:t>)</a:t>
            </a:r>
          </a:p>
          <a:p>
            <a:r>
              <a:rPr lang="hu-HU" b="1" i="1" dirty="0" smtClean="0">
                <a:solidFill>
                  <a:srgbClr val="C00000"/>
                </a:solidFill>
              </a:rPr>
              <a:t>	s</a:t>
            </a:r>
            <a:r>
              <a:rPr lang="fr-BE" b="1" i="1" dirty="0" err="1" smtClean="0">
                <a:solidFill>
                  <a:srgbClr val="C00000"/>
                </a:solidFill>
              </a:rPr>
              <a:t>ecretary</a:t>
            </a:r>
            <a:r>
              <a:rPr lang="fr-BE" b="1" i="1" dirty="0" smtClean="0">
                <a:solidFill>
                  <a:srgbClr val="C00000"/>
                </a:solidFill>
              </a:rPr>
              <a:t>-</a:t>
            </a:r>
            <a:r>
              <a:rPr lang="hu-HU" b="1" i="1" dirty="0" smtClean="0">
                <a:solidFill>
                  <a:srgbClr val="C00000"/>
                </a:solidFill>
              </a:rPr>
              <a:t>g</a:t>
            </a:r>
            <a:r>
              <a:rPr lang="fr-BE" b="1" i="1" dirty="0" err="1" smtClean="0">
                <a:solidFill>
                  <a:srgbClr val="C00000"/>
                </a:solidFill>
              </a:rPr>
              <a:t>eneral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:			</a:t>
            </a:r>
            <a:r>
              <a:rPr lang="fr-BE" b="1" i="1" dirty="0" smtClean="0">
                <a:solidFill>
                  <a:srgbClr val="C00000"/>
                </a:solidFill>
              </a:rPr>
              <a:t>György </a:t>
            </a:r>
            <a:r>
              <a:rPr lang="fr-BE" b="1" i="1" dirty="0" err="1">
                <a:solidFill>
                  <a:srgbClr val="C00000"/>
                </a:solidFill>
              </a:rPr>
              <a:t>Denes</a:t>
            </a:r>
            <a:r>
              <a:rPr lang="fr-BE" b="1" i="1" dirty="0">
                <a:solidFill>
                  <a:srgbClr val="C00000"/>
                </a:solidFill>
              </a:rPr>
              <a:t> (</a:t>
            </a:r>
            <a:r>
              <a:rPr lang="fr-BE" b="1" i="1" dirty="0" err="1">
                <a:solidFill>
                  <a:srgbClr val="C00000"/>
                </a:solidFill>
              </a:rPr>
              <a:t>Hungary</a:t>
            </a:r>
            <a:r>
              <a:rPr lang="fr-BE" b="1" i="1" dirty="0">
                <a:solidFill>
                  <a:srgbClr val="C00000"/>
                </a:solidFill>
              </a:rPr>
              <a:t>)</a:t>
            </a:r>
          </a:p>
          <a:p>
            <a:r>
              <a:rPr lang="hu-HU" b="1" i="1" dirty="0" smtClean="0">
                <a:solidFill>
                  <a:srgbClr val="C00000"/>
                </a:solidFill>
              </a:rPr>
              <a:t>	p</a:t>
            </a:r>
            <a:r>
              <a:rPr lang="fr-BE" b="1" i="1" dirty="0" err="1" smtClean="0">
                <a:solidFill>
                  <a:srgbClr val="C00000"/>
                </a:solidFill>
              </a:rPr>
              <a:t>revention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:	 		</a:t>
            </a:r>
            <a:r>
              <a:rPr lang="fr-BE" b="1" i="1" dirty="0" err="1" smtClean="0">
                <a:solidFill>
                  <a:srgbClr val="C00000"/>
                </a:solidFill>
              </a:rPr>
              <a:t>Petko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Nedkov</a:t>
            </a:r>
            <a:r>
              <a:rPr lang="fr-BE" b="1" i="1" dirty="0">
                <a:solidFill>
                  <a:srgbClr val="C00000"/>
                </a:solidFill>
              </a:rPr>
              <a:t> (</a:t>
            </a:r>
            <a:r>
              <a:rPr lang="fr-BE" b="1" i="1" dirty="0" err="1">
                <a:solidFill>
                  <a:srgbClr val="C00000"/>
                </a:solidFill>
              </a:rPr>
              <a:t>Bulgaria</a:t>
            </a:r>
            <a:r>
              <a:rPr lang="fr-BE" b="1" i="1" dirty="0">
                <a:solidFill>
                  <a:srgbClr val="C00000"/>
                </a:solidFill>
              </a:rPr>
              <a:t>)</a:t>
            </a:r>
          </a:p>
          <a:p>
            <a:r>
              <a:rPr lang="hu-HU" b="1" i="1" dirty="0" smtClean="0">
                <a:solidFill>
                  <a:srgbClr val="C00000"/>
                </a:solidFill>
              </a:rPr>
              <a:t>	m</a:t>
            </a:r>
            <a:r>
              <a:rPr lang="fr-BE" b="1" i="1" dirty="0" err="1" smtClean="0">
                <a:solidFill>
                  <a:srgbClr val="C00000"/>
                </a:solidFill>
              </a:rPr>
              <a:t>aterial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:		 	</a:t>
            </a:r>
            <a:r>
              <a:rPr lang="fr-BE" b="1" i="1" dirty="0" smtClean="0">
                <a:solidFill>
                  <a:srgbClr val="C00000"/>
                </a:solidFill>
              </a:rPr>
              <a:t>Hermann </a:t>
            </a:r>
            <a:r>
              <a:rPr lang="fr-BE" b="1" i="1" dirty="0" err="1">
                <a:solidFill>
                  <a:srgbClr val="C00000"/>
                </a:solidFill>
              </a:rPr>
              <a:t>Kirchmayr</a:t>
            </a:r>
            <a:r>
              <a:rPr lang="fr-BE" b="1" i="1" dirty="0">
                <a:solidFill>
                  <a:srgbClr val="C00000"/>
                </a:solidFill>
              </a:rPr>
              <a:t> (</a:t>
            </a:r>
            <a:r>
              <a:rPr lang="fr-BE" b="1" i="1" dirty="0" err="1">
                <a:solidFill>
                  <a:srgbClr val="C00000"/>
                </a:solidFill>
              </a:rPr>
              <a:t>Austria</a:t>
            </a:r>
            <a:r>
              <a:rPr lang="fr-BE" b="1" i="1" dirty="0">
                <a:solidFill>
                  <a:srgbClr val="C00000"/>
                </a:solidFill>
              </a:rPr>
              <a:t>)</a:t>
            </a:r>
          </a:p>
          <a:p>
            <a:r>
              <a:rPr lang="hu-HU" b="1" i="1" dirty="0" smtClean="0">
                <a:solidFill>
                  <a:srgbClr val="C00000"/>
                </a:solidFill>
              </a:rPr>
              <a:t>	t</a:t>
            </a:r>
            <a:r>
              <a:rPr lang="fr-BE" b="1" i="1" dirty="0" err="1" smtClean="0">
                <a:solidFill>
                  <a:srgbClr val="C00000"/>
                </a:solidFill>
              </a:rPr>
              <a:t>echnique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:	 		</a:t>
            </a:r>
            <a:r>
              <a:rPr lang="fr-BE" b="1" i="1" dirty="0" smtClean="0">
                <a:solidFill>
                  <a:srgbClr val="C00000"/>
                </a:solidFill>
              </a:rPr>
              <a:t>Mike </a:t>
            </a:r>
            <a:r>
              <a:rPr lang="fr-BE" b="1" i="1" dirty="0">
                <a:solidFill>
                  <a:srgbClr val="C00000"/>
                </a:solidFill>
              </a:rPr>
              <a:t>Meredith (Great-</a:t>
            </a:r>
            <a:r>
              <a:rPr lang="fr-BE" b="1" i="1" dirty="0" err="1">
                <a:solidFill>
                  <a:srgbClr val="C00000"/>
                </a:solidFill>
              </a:rPr>
              <a:t>Britain</a:t>
            </a:r>
            <a:r>
              <a:rPr lang="fr-BE" b="1" i="1" dirty="0">
                <a:solidFill>
                  <a:srgbClr val="C00000"/>
                </a:solidFill>
              </a:rPr>
              <a:t>)</a:t>
            </a:r>
            <a:endParaRPr lang="fr-FR" b="1" i="1" dirty="0">
              <a:solidFill>
                <a:srgbClr val="C00000"/>
              </a:solidFill>
            </a:endParaRPr>
          </a:p>
          <a:p>
            <a:endParaRPr lang="hu-HU" dirty="0"/>
          </a:p>
        </p:txBody>
      </p:sp>
      <p:pic>
        <p:nvPicPr>
          <p:cNvPr id="9219" name="Picture 3" descr="G:\Barlang\17th_ICS_2017\CaversForCavers\Zakop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28" y="1267614"/>
            <a:ext cx="3670300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5904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354" y="448598"/>
            <a:ext cx="49645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Aggtelek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hu-HU" sz="4800" b="1" dirty="0" smtClean="0">
                <a:solidFill>
                  <a:schemeClr val="accent2"/>
                </a:solidFill>
              </a:rPr>
              <a:t>Hungary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fr-BE" sz="4800" b="1" dirty="0" smtClean="0">
                <a:solidFill>
                  <a:schemeClr val="accent2"/>
                </a:solidFill>
              </a:rPr>
              <a:t>2-</a:t>
            </a:r>
            <a:r>
              <a:rPr lang="hu-HU" sz="4800" b="1" dirty="0" smtClean="0">
                <a:solidFill>
                  <a:schemeClr val="accent2"/>
                </a:solidFill>
              </a:rPr>
              <a:t>8</a:t>
            </a:r>
            <a:r>
              <a:rPr lang="fr-BE" sz="4800" b="1" dirty="0" smtClean="0">
                <a:solidFill>
                  <a:schemeClr val="accent2"/>
                </a:solidFill>
              </a:rPr>
              <a:t> </a:t>
            </a:r>
            <a:r>
              <a:rPr lang="fr-BE" sz="4800" b="1" dirty="0" err="1" smtClean="0">
                <a:solidFill>
                  <a:schemeClr val="accent2"/>
                </a:solidFill>
              </a:rPr>
              <a:t>October</a:t>
            </a:r>
            <a:r>
              <a:rPr lang="hu-HU" sz="4800" b="1" dirty="0" smtClean="0">
                <a:solidFill>
                  <a:schemeClr val="accent2"/>
                </a:solidFill>
              </a:rPr>
              <a:t>,</a:t>
            </a:r>
            <a:r>
              <a:rPr lang="fr-BE" sz="4800" b="1" dirty="0" smtClean="0">
                <a:solidFill>
                  <a:schemeClr val="accent2"/>
                </a:solidFill>
              </a:rPr>
              <a:t> 19</a:t>
            </a:r>
            <a:r>
              <a:rPr lang="hu-HU" sz="4800" b="1" dirty="0" smtClean="0">
                <a:solidFill>
                  <a:schemeClr val="accent2"/>
                </a:solidFill>
              </a:rPr>
              <a:t>83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201825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More than 160 participants from 16 countries</a:t>
            </a:r>
          </a:p>
          <a:p>
            <a:pPr lvl="1"/>
            <a:r>
              <a:rPr lang="fr-BE" b="1" i="1" dirty="0" err="1">
                <a:solidFill>
                  <a:srgbClr val="C00000"/>
                </a:solidFill>
              </a:rPr>
              <a:t>Austria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Belgium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Bulgaria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FR" b="1" i="1" dirty="0" err="1">
                <a:solidFill>
                  <a:srgbClr val="C00000"/>
                </a:solidFill>
              </a:rPr>
              <a:t>Czechoslovakia</a:t>
            </a:r>
            <a:r>
              <a:rPr lang="fr-BE" b="1" i="1" dirty="0">
                <a:solidFill>
                  <a:srgbClr val="C00000"/>
                </a:solidFill>
              </a:rPr>
              <a:t>, France, Germany, Great-</a:t>
            </a:r>
            <a:r>
              <a:rPr lang="fr-BE" b="1" i="1" dirty="0" err="1">
                <a:solidFill>
                  <a:srgbClr val="C00000"/>
                </a:solidFill>
              </a:rPr>
              <a:t>Britain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Hungary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Italy</a:t>
            </a:r>
            <a:r>
              <a:rPr lang="fr-BE" b="1" i="1" dirty="0">
                <a:solidFill>
                  <a:srgbClr val="C00000"/>
                </a:solidFill>
              </a:rPr>
              <a:t>, Portugal, Romania, United-States, USSR, Spain, </a:t>
            </a:r>
            <a:r>
              <a:rPr lang="fr-BE" b="1" i="1" dirty="0" err="1">
                <a:solidFill>
                  <a:srgbClr val="C00000"/>
                </a:solidFill>
              </a:rPr>
              <a:t>Switzerland</a:t>
            </a:r>
            <a:r>
              <a:rPr lang="fr-BE" b="1" i="1" dirty="0">
                <a:solidFill>
                  <a:srgbClr val="C00000"/>
                </a:solidFill>
              </a:rPr>
              <a:t> and </a:t>
            </a:r>
            <a:r>
              <a:rPr lang="fr-BE" b="1" i="1" dirty="0" err="1" smtClean="0">
                <a:solidFill>
                  <a:srgbClr val="C00000"/>
                </a:solidFill>
              </a:rPr>
              <a:t>Yugoslavia</a:t>
            </a:r>
            <a:endParaRPr lang="hu-HU" b="1" i="1" dirty="0">
              <a:solidFill>
                <a:srgbClr val="C00000"/>
              </a:solidFill>
            </a:endParaRPr>
          </a:p>
        </p:txBody>
      </p:sp>
      <p:pic>
        <p:nvPicPr>
          <p:cNvPr id="10243" name="Picture 3" descr="G:\Barlang\17th_ICS_2017\CaversForCavers\Mik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4" y="2222600"/>
            <a:ext cx="3087266" cy="22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79912" y="389855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50 lectures were given about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smtClean="0">
                <a:solidFill>
                  <a:srgbClr val="C00000"/>
                </a:solidFill>
              </a:rPr>
              <a:t>cave-</a:t>
            </a:r>
            <a:r>
              <a:rPr lang="fr-BE" b="1" i="1" dirty="0" err="1" smtClean="0">
                <a:solidFill>
                  <a:srgbClr val="C00000"/>
                </a:solidFill>
              </a:rPr>
              <a:t>rescue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equipements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smtClean="0">
                <a:solidFill>
                  <a:srgbClr val="C00000"/>
                </a:solidFill>
              </a:rPr>
              <a:t>communication </a:t>
            </a:r>
            <a:r>
              <a:rPr lang="fr-BE" b="1" i="1" dirty="0" err="1" smtClean="0">
                <a:solidFill>
                  <a:srgbClr val="C00000"/>
                </a:solidFill>
              </a:rPr>
              <a:t>equipements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err="1" smtClean="0">
                <a:solidFill>
                  <a:srgbClr val="C00000"/>
                </a:solidFill>
              </a:rPr>
              <a:t>methodology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smtClean="0">
                <a:solidFill>
                  <a:srgbClr val="C00000"/>
                </a:solidFill>
              </a:rPr>
              <a:t>first </a:t>
            </a:r>
            <a:r>
              <a:rPr lang="fr-BE" b="1" i="1" dirty="0" err="1">
                <a:solidFill>
                  <a:srgbClr val="C00000"/>
                </a:solidFill>
              </a:rPr>
              <a:t>aid</a:t>
            </a:r>
            <a:r>
              <a:rPr lang="fr-BE" b="1" i="1" dirty="0">
                <a:solidFill>
                  <a:srgbClr val="C00000"/>
                </a:solidFill>
              </a:rPr>
              <a:t> and </a:t>
            </a:r>
            <a:r>
              <a:rPr lang="fr-BE" b="1" i="1" dirty="0" err="1">
                <a:solidFill>
                  <a:srgbClr val="C00000"/>
                </a:solidFill>
              </a:rPr>
              <a:t>other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medical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smtClean="0">
                <a:solidFill>
                  <a:srgbClr val="C00000"/>
                </a:solidFill>
              </a:rPr>
              <a:t>aspects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err="1" smtClean="0">
                <a:solidFill>
                  <a:srgbClr val="C00000"/>
                </a:solidFill>
              </a:rPr>
              <a:t>rescuer</a:t>
            </a:r>
            <a:r>
              <a:rPr lang="hu-HU" b="1" i="1" dirty="0" smtClean="0">
                <a:solidFill>
                  <a:srgbClr val="C00000"/>
                </a:solidFill>
              </a:rPr>
              <a:t>s</a:t>
            </a:r>
            <a:r>
              <a:rPr lang="fr-BE" b="1" i="1" dirty="0" smtClean="0">
                <a:solidFill>
                  <a:srgbClr val="C00000"/>
                </a:solidFill>
              </a:rPr>
              <a:t> training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err="1" smtClean="0">
                <a:solidFill>
                  <a:srgbClr val="C00000"/>
                </a:solidFill>
              </a:rPr>
              <a:t>statistics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on causes of </a:t>
            </a:r>
            <a:r>
              <a:rPr lang="fr-BE" b="1" i="1" dirty="0" smtClean="0">
                <a:solidFill>
                  <a:srgbClr val="C00000"/>
                </a:solidFill>
              </a:rPr>
              <a:t>accidents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smtClean="0">
                <a:solidFill>
                  <a:srgbClr val="C00000"/>
                </a:solidFill>
              </a:rPr>
              <a:t>organisation background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err="1" smtClean="0">
                <a:solidFill>
                  <a:srgbClr val="C00000"/>
                </a:solidFill>
              </a:rPr>
              <a:t>prevention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of accidents and 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BE" b="1" i="1" dirty="0" err="1" smtClean="0">
                <a:solidFill>
                  <a:srgbClr val="C00000"/>
                </a:solidFill>
              </a:rPr>
              <a:t>experiences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of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operations</a:t>
            </a:r>
            <a:r>
              <a:rPr lang="fr-BE" b="1" i="1" dirty="0">
                <a:solidFill>
                  <a:srgbClr val="C00000"/>
                </a:solidFill>
              </a:rPr>
              <a:t>. 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354" y="4729548"/>
            <a:ext cx="376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C00000"/>
                </a:solidFill>
              </a:rPr>
              <a:t>Rescue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demonstrations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were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performed</a:t>
            </a:r>
            <a:r>
              <a:rPr lang="fr-BE" b="1" dirty="0">
                <a:solidFill>
                  <a:srgbClr val="C00000"/>
                </a:solidFill>
              </a:rPr>
              <a:t> by </a:t>
            </a:r>
            <a:endParaRPr lang="hu-HU" b="1" dirty="0">
              <a:solidFill>
                <a:srgbClr val="C00000"/>
              </a:solidFill>
            </a:endParaRPr>
          </a:p>
          <a:p>
            <a:pPr lvl="1"/>
            <a:r>
              <a:rPr lang="fr-BE" b="1" i="1" dirty="0" err="1">
                <a:solidFill>
                  <a:srgbClr val="C00000"/>
                </a:solidFill>
              </a:rPr>
              <a:t>Hungarian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Austrian</a:t>
            </a:r>
            <a:r>
              <a:rPr lang="fr-BE" b="1" i="1" dirty="0">
                <a:solidFill>
                  <a:srgbClr val="C00000"/>
                </a:solidFill>
              </a:rPr>
              <a:t>,</a:t>
            </a:r>
            <a:r>
              <a:rPr lang="hu-HU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Russian</a:t>
            </a:r>
            <a:r>
              <a:rPr lang="fr-BE" b="1" i="1" dirty="0">
                <a:solidFill>
                  <a:srgbClr val="C00000"/>
                </a:solidFill>
              </a:rPr>
              <a:t>, French and </a:t>
            </a:r>
            <a:r>
              <a:rPr lang="fr-BE" b="1" i="1" dirty="0" err="1">
                <a:solidFill>
                  <a:srgbClr val="C00000"/>
                </a:solidFill>
              </a:rPr>
              <a:t>Italian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fr-BE" b="1" i="1" dirty="0">
                <a:solidFill>
                  <a:srgbClr val="C00000"/>
                </a:solidFill>
              </a:rPr>
              <a:t> teams</a:t>
            </a:r>
            <a:endParaRPr lang="hu-HU" b="1" i="1" dirty="0">
              <a:solidFill>
                <a:srgbClr val="C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8421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354" y="448598"/>
            <a:ext cx="56003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Cividale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hu-HU" sz="4800" b="1" dirty="0" smtClean="0">
                <a:solidFill>
                  <a:schemeClr val="accent2"/>
                </a:solidFill>
              </a:rPr>
              <a:t>Italy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hu-HU" sz="4800" b="1" smtClean="0">
                <a:solidFill>
                  <a:schemeClr val="accent2"/>
                </a:solidFill>
              </a:rPr>
              <a:t>30 Aug.-</a:t>
            </a:r>
            <a:r>
              <a:rPr lang="hu-HU" sz="4800" b="1" dirty="0" smtClean="0">
                <a:solidFill>
                  <a:schemeClr val="accent2"/>
                </a:solidFill>
              </a:rPr>
              <a:t>5 </a:t>
            </a:r>
            <a:r>
              <a:rPr lang="hu-HU" sz="4800" b="1" smtClean="0">
                <a:solidFill>
                  <a:schemeClr val="accent2"/>
                </a:solidFill>
              </a:rPr>
              <a:t>Sept.,</a:t>
            </a:r>
            <a:r>
              <a:rPr lang="fr-BE" sz="4800" b="1" dirty="0" smtClean="0">
                <a:solidFill>
                  <a:schemeClr val="accent2"/>
                </a:solidFill>
              </a:rPr>
              <a:t> </a:t>
            </a:r>
            <a:r>
              <a:rPr lang="fr-BE" sz="4800" b="1" dirty="0" smtClean="0">
                <a:solidFill>
                  <a:schemeClr val="accent2"/>
                </a:solidFill>
              </a:rPr>
              <a:t>19</a:t>
            </a:r>
            <a:r>
              <a:rPr lang="hu-HU" sz="4800" b="1" dirty="0" smtClean="0">
                <a:solidFill>
                  <a:schemeClr val="accent2"/>
                </a:solidFill>
              </a:rPr>
              <a:t>87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pic>
        <p:nvPicPr>
          <p:cNvPr id="7" name="Picture 5" descr="Congres_SpelSec-87_BU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018258"/>
            <a:ext cx="3153772" cy="218529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48354" y="202602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16 </a:t>
            </a:r>
            <a:r>
              <a:rPr lang="hu-HU" b="1" dirty="0">
                <a:solidFill>
                  <a:srgbClr val="C00000"/>
                </a:solidFill>
              </a:rPr>
              <a:t>countries </a:t>
            </a:r>
            <a:r>
              <a:rPr lang="hu-HU" b="1" dirty="0" smtClean="0">
                <a:solidFill>
                  <a:srgbClr val="C00000"/>
                </a:solidFill>
              </a:rPr>
              <a:t>participated</a:t>
            </a:r>
          </a:p>
          <a:p>
            <a:pPr lvl="1"/>
            <a:r>
              <a:rPr lang="fr-BE" b="1" i="1" dirty="0" err="1" smtClean="0">
                <a:solidFill>
                  <a:srgbClr val="C00000"/>
                </a:solidFill>
              </a:rPr>
              <a:t>Austria</a:t>
            </a:r>
            <a:r>
              <a:rPr lang="fr-BE" b="1" i="1" dirty="0">
                <a:solidFill>
                  <a:srgbClr val="C00000"/>
                </a:solidFill>
              </a:rPr>
              <a:t>, Argentina, </a:t>
            </a:r>
            <a:r>
              <a:rPr lang="fr-BE" b="1" i="1" dirty="0" err="1">
                <a:solidFill>
                  <a:srgbClr val="C00000"/>
                </a:solidFill>
              </a:rPr>
              <a:t>Belgium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FR" b="1" i="1" dirty="0" err="1">
                <a:solidFill>
                  <a:srgbClr val="C00000"/>
                </a:solidFill>
              </a:rPr>
              <a:t>Czechoslovakia</a:t>
            </a:r>
            <a:r>
              <a:rPr lang="fr-FR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Dominican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Republic</a:t>
            </a:r>
            <a:r>
              <a:rPr lang="fr-BE" b="1" i="1" dirty="0">
                <a:solidFill>
                  <a:srgbClr val="C00000"/>
                </a:solidFill>
              </a:rPr>
              <a:t>, France, Germany, Great-</a:t>
            </a:r>
            <a:r>
              <a:rPr lang="fr-BE" b="1" i="1" dirty="0" err="1">
                <a:solidFill>
                  <a:srgbClr val="C00000"/>
                </a:solidFill>
              </a:rPr>
              <a:t>Britain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Greece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Hungary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Italy</a:t>
            </a:r>
            <a:r>
              <a:rPr lang="fr-BE" b="1" i="1" dirty="0">
                <a:solidFill>
                  <a:srgbClr val="C00000"/>
                </a:solidFill>
              </a:rPr>
              <a:t>, Romania, Spain, </a:t>
            </a:r>
            <a:r>
              <a:rPr lang="fr-BE" b="1" i="1" dirty="0" err="1">
                <a:solidFill>
                  <a:srgbClr val="C00000"/>
                </a:solidFill>
              </a:rPr>
              <a:t>Switzerland</a:t>
            </a:r>
            <a:r>
              <a:rPr lang="fr-BE" b="1" i="1" dirty="0">
                <a:solidFill>
                  <a:srgbClr val="C00000"/>
                </a:solidFill>
              </a:rPr>
              <a:t>, USA and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r>
              <a:rPr lang="fr-FR" b="1" i="1" dirty="0" err="1">
                <a:solidFill>
                  <a:srgbClr val="C00000"/>
                </a:solidFill>
              </a:rPr>
              <a:t>Yugoslavia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354" y="3989963"/>
            <a:ext cx="8318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C00000"/>
                </a:solidFill>
              </a:rPr>
              <a:t>Program </a:t>
            </a:r>
            <a:r>
              <a:rPr lang="fr-BE" b="1" dirty="0" err="1" smtClean="0">
                <a:solidFill>
                  <a:srgbClr val="C00000"/>
                </a:solidFill>
              </a:rPr>
              <a:t>inc</a:t>
            </a:r>
            <a:r>
              <a:rPr lang="hu-HU" b="1" dirty="0" smtClean="0">
                <a:solidFill>
                  <a:srgbClr val="C00000"/>
                </a:solidFill>
              </a:rPr>
              <a:t>l</a:t>
            </a:r>
            <a:r>
              <a:rPr lang="fr-BE" b="1" dirty="0" err="1" smtClean="0">
                <a:solidFill>
                  <a:srgbClr val="C00000"/>
                </a:solidFill>
              </a:rPr>
              <a:t>uded</a:t>
            </a:r>
            <a:r>
              <a:rPr lang="fr-BE" b="1" dirty="0">
                <a:solidFill>
                  <a:srgbClr val="C00000"/>
                </a:solidFill>
              </a:rPr>
              <a:t>:</a:t>
            </a:r>
            <a:endParaRPr lang="hu-HU" b="1" dirty="0">
              <a:solidFill>
                <a:srgbClr val="C0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>
                <a:solidFill>
                  <a:srgbClr val="C00000"/>
                </a:solidFill>
              </a:rPr>
              <a:t>9 </a:t>
            </a:r>
            <a:r>
              <a:rPr lang="fr-BE" b="1" i="1" dirty="0" err="1">
                <a:solidFill>
                  <a:srgbClr val="C00000"/>
                </a:solidFill>
              </a:rPr>
              <a:t>medical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presentation</a:t>
            </a:r>
            <a:r>
              <a:rPr lang="fr-BE" b="1" i="1" dirty="0">
                <a:solidFill>
                  <a:srgbClr val="C00000"/>
                </a:solidFill>
              </a:rPr>
              <a:t> about </a:t>
            </a:r>
            <a:r>
              <a:rPr lang="fr-BE" b="1" i="1" dirty="0" err="1">
                <a:solidFill>
                  <a:srgbClr val="C00000"/>
                </a:solidFill>
              </a:rPr>
              <a:t>pharmacy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medical</a:t>
            </a:r>
            <a:r>
              <a:rPr lang="fr-BE" b="1" i="1" dirty="0">
                <a:solidFill>
                  <a:srgbClr val="C00000"/>
                </a:solidFill>
              </a:rPr>
              <a:t> actions, the administration of </a:t>
            </a:r>
            <a:r>
              <a:rPr lang="fr-BE" b="1" i="1" dirty="0" err="1">
                <a:solidFill>
                  <a:srgbClr val="C00000"/>
                </a:solidFill>
              </a:rPr>
              <a:t>drugs</a:t>
            </a:r>
            <a:r>
              <a:rPr lang="fr-BE" b="1" i="1" dirty="0">
                <a:solidFill>
                  <a:srgbClr val="C00000"/>
                </a:solidFill>
              </a:rPr>
              <a:t> and </a:t>
            </a:r>
            <a:r>
              <a:rPr lang="fr-BE" b="1" i="1" dirty="0" err="1" smtClean="0">
                <a:solidFill>
                  <a:srgbClr val="C00000"/>
                </a:solidFill>
              </a:rPr>
              <a:t>histoplasmosis</a:t>
            </a:r>
            <a:endParaRPr lang="hu-HU" b="1" i="1" dirty="0">
              <a:solidFill>
                <a:srgbClr val="C0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>
                <a:solidFill>
                  <a:srgbClr val="C00000"/>
                </a:solidFill>
              </a:rPr>
              <a:t>12 </a:t>
            </a:r>
            <a:r>
              <a:rPr lang="fr-BE" b="1" i="1" dirty="0" err="1">
                <a:solidFill>
                  <a:srgbClr val="C00000"/>
                </a:solidFill>
              </a:rPr>
              <a:t>technical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presentations</a:t>
            </a:r>
            <a:r>
              <a:rPr lang="fr-BE" b="1" i="1" dirty="0">
                <a:solidFill>
                  <a:srgbClr val="C00000"/>
                </a:solidFill>
              </a:rPr>
              <a:t> about </a:t>
            </a:r>
            <a:r>
              <a:rPr lang="fr-BE" b="1" i="1" dirty="0" err="1">
                <a:solidFill>
                  <a:srgbClr val="C00000"/>
                </a:solidFill>
              </a:rPr>
              <a:t>various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stretchers</a:t>
            </a:r>
            <a:r>
              <a:rPr lang="fr-BE" b="1" i="1" dirty="0">
                <a:solidFill>
                  <a:srgbClr val="C00000"/>
                </a:solidFill>
              </a:rPr>
              <a:t>, cave-</a:t>
            </a:r>
            <a:r>
              <a:rPr lang="fr-BE" b="1" i="1" dirty="0" err="1">
                <a:solidFill>
                  <a:srgbClr val="C00000"/>
                </a:solidFill>
              </a:rPr>
              <a:t>diving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drilling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material</a:t>
            </a:r>
            <a:r>
              <a:rPr lang="fr-BE" b="1" i="1" dirty="0">
                <a:solidFill>
                  <a:srgbClr val="C00000"/>
                </a:solidFill>
              </a:rPr>
              <a:t> and the UIS </a:t>
            </a:r>
            <a:r>
              <a:rPr lang="fr-BE" b="1" i="1" dirty="0" err="1">
                <a:solidFill>
                  <a:srgbClr val="C00000"/>
                </a:solidFill>
              </a:rPr>
              <a:t>catalog</a:t>
            </a:r>
            <a:r>
              <a:rPr lang="fr-BE" b="1" i="1" dirty="0">
                <a:solidFill>
                  <a:srgbClr val="C00000"/>
                </a:solidFill>
              </a:rPr>
              <a:t> of </a:t>
            </a:r>
            <a:r>
              <a:rPr lang="fr-BE" b="1" i="1" dirty="0" err="1" smtClean="0">
                <a:solidFill>
                  <a:srgbClr val="C00000"/>
                </a:solidFill>
              </a:rPr>
              <a:t>materials</a:t>
            </a:r>
            <a:endParaRPr lang="hu-HU" b="1" i="1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BE" b="1" i="1" dirty="0">
                <a:solidFill>
                  <a:srgbClr val="C00000"/>
                </a:solidFill>
              </a:rPr>
              <a:t>18 </a:t>
            </a:r>
            <a:r>
              <a:rPr lang="fr-BE" b="1" i="1" dirty="0" err="1">
                <a:solidFill>
                  <a:srgbClr val="C00000"/>
                </a:solidFill>
              </a:rPr>
              <a:t>presentations</a:t>
            </a:r>
            <a:r>
              <a:rPr lang="fr-BE" b="1" i="1" dirty="0">
                <a:solidFill>
                  <a:srgbClr val="C00000"/>
                </a:solidFill>
              </a:rPr>
              <a:t> in </a:t>
            </a:r>
            <a:r>
              <a:rPr lang="fr-BE" b="1" i="1" dirty="0" err="1">
                <a:solidFill>
                  <a:srgbClr val="C00000"/>
                </a:solidFill>
              </a:rPr>
              <a:t>prevention</a:t>
            </a:r>
            <a:r>
              <a:rPr lang="fr-BE" b="1" i="1" dirty="0">
                <a:solidFill>
                  <a:srgbClr val="C00000"/>
                </a:solidFill>
              </a:rPr>
              <a:t> section about </a:t>
            </a:r>
            <a:r>
              <a:rPr lang="fr-BE" b="1" i="1" dirty="0" err="1">
                <a:solidFill>
                  <a:srgbClr val="C00000"/>
                </a:solidFill>
              </a:rPr>
              <a:t>statistics</a:t>
            </a:r>
            <a:r>
              <a:rPr lang="fr-BE" b="1" i="1" dirty="0">
                <a:solidFill>
                  <a:srgbClr val="C00000"/>
                </a:solidFill>
              </a:rPr>
              <a:t> of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operations</a:t>
            </a:r>
            <a:r>
              <a:rPr lang="fr-BE" b="1" i="1" dirty="0">
                <a:solidFill>
                  <a:srgbClr val="C00000"/>
                </a:solidFill>
              </a:rPr>
              <a:t> and circulation of informations</a:t>
            </a:r>
            <a:endParaRPr lang="hu-HU" b="1" i="1" dirty="0">
              <a:solidFill>
                <a:srgbClr val="C0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1683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8354" y="448598"/>
            <a:ext cx="51376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Budapest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hu-HU" sz="4800" b="1" dirty="0" smtClean="0">
                <a:solidFill>
                  <a:schemeClr val="accent2"/>
                </a:solidFill>
              </a:rPr>
              <a:t>Hungary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fr-BE" sz="4800" b="1" dirty="0">
                <a:solidFill>
                  <a:schemeClr val="accent2"/>
                </a:solidFill>
              </a:rPr>
              <a:t>9-13 </a:t>
            </a:r>
            <a:r>
              <a:rPr lang="fr-BE" sz="4800" b="1" dirty="0" smtClean="0">
                <a:solidFill>
                  <a:schemeClr val="accent2"/>
                </a:solidFill>
              </a:rPr>
              <a:t>August</a:t>
            </a:r>
            <a:r>
              <a:rPr lang="hu-HU" sz="4800" b="1" dirty="0" smtClean="0">
                <a:solidFill>
                  <a:schemeClr val="accent2"/>
                </a:solidFill>
              </a:rPr>
              <a:t>,</a:t>
            </a:r>
            <a:r>
              <a:rPr lang="fr-BE" sz="4800" b="1" dirty="0" smtClean="0">
                <a:solidFill>
                  <a:schemeClr val="accent2"/>
                </a:solidFill>
              </a:rPr>
              <a:t> 1989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354" y="2005186"/>
            <a:ext cx="8305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C00000"/>
                </a:solidFill>
              </a:rPr>
              <a:t>143 </a:t>
            </a:r>
            <a:r>
              <a:rPr lang="hu-HU" b="1" dirty="0">
                <a:solidFill>
                  <a:srgbClr val="C00000"/>
                </a:solidFill>
              </a:rPr>
              <a:t>participants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had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arrived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from</a:t>
            </a:r>
            <a:r>
              <a:rPr lang="fr-BE" b="1" dirty="0">
                <a:solidFill>
                  <a:srgbClr val="C00000"/>
                </a:solidFill>
              </a:rPr>
              <a:t> 21 countries: </a:t>
            </a:r>
            <a:endParaRPr lang="hu-HU" b="1" dirty="0" smtClean="0">
              <a:solidFill>
                <a:srgbClr val="C00000"/>
              </a:solidFill>
            </a:endParaRPr>
          </a:p>
          <a:p>
            <a:pPr lvl="1"/>
            <a:r>
              <a:rPr lang="fr-BE" b="1" i="1" dirty="0" err="1">
                <a:solidFill>
                  <a:srgbClr val="C00000"/>
                </a:solidFill>
              </a:rPr>
              <a:t>Australia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Austria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Belgium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Bulgaria</a:t>
            </a:r>
            <a:r>
              <a:rPr lang="fr-BE" b="1" i="1" dirty="0">
                <a:solidFill>
                  <a:srgbClr val="C00000"/>
                </a:solidFill>
              </a:rPr>
              <a:t>, Canada, </a:t>
            </a:r>
            <a:r>
              <a:rPr lang="fr-FR" b="1" i="1" dirty="0" err="1">
                <a:solidFill>
                  <a:srgbClr val="C00000"/>
                </a:solidFill>
              </a:rPr>
              <a:t>Czechoslovakia</a:t>
            </a:r>
            <a:r>
              <a:rPr lang="fr-FR" b="1" i="1" dirty="0">
                <a:solidFill>
                  <a:srgbClr val="C00000"/>
                </a:solidFill>
              </a:rPr>
              <a:t>, </a:t>
            </a:r>
            <a:r>
              <a:rPr lang="fr-BE" b="1" i="1" dirty="0">
                <a:solidFill>
                  <a:srgbClr val="C00000"/>
                </a:solidFill>
              </a:rPr>
              <a:t>France, Germany, Great-</a:t>
            </a:r>
            <a:r>
              <a:rPr lang="fr-BE" b="1" i="1" dirty="0" err="1">
                <a:solidFill>
                  <a:srgbClr val="C00000"/>
                </a:solidFill>
              </a:rPr>
              <a:t>Britain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Greece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Hungary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Italy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Norway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Poland</a:t>
            </a:r>
            <a:r>
              <a:rPr lang="fr-BE" b="1" i="1" dirty="0">
                <a:solidFill>
                  <a:srgbClr val="C00000"/>
                </a:solidFill>
              </a:rPr>
              <a:t>, Romania, Spain, </a:t>
            </a:r>
            <a:r>
              <a:rPr lang="fr-BE" b="1" i="1" dirty="0" err="1">
                <a:solidFill>
                  <a:srgbClr val="C00000"/>
                </a:solidFill>
              </a:rPr>
              <a:t>Switzerland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Sweden</a:t>
            </a:r>
            <a:r>
              <a:rPr lang="fr-BE" b="1" i="1" dirty="0">
                <a:solidFill>
                  <a:srgbClr val="C00000"/>
                </a:solidFill>
              </a:rPr>
              <a:t>, USSR, </a:t>
            </a:r>
            <a:r>
              <a:rPr lang="fr-FR" b="1" i="1" dirty="0">
                <a:solidFill>
                  <a:srgbClr val="C00000"/>
                </a:solidFill>
              </a:rPr>
              <a:t>Venezuela and </a:t>
            </a:r>
            <a:r>
              <a:rPr lang="fr-FR" b="1" i="1" dirty="0" err="1">
                <a:solidFill>
                  <a:srgbClr val="C00000"/>
                </a:solidFill>
              </a:rPr>
              <a:t>Yugoslavia</a:t>
            </a:r>
            <a:endParaRPr lang="hu-HU" b="1" i="1" dirty="0">
              <a:solidFill>
                <a:srgbClr val="C00000"/>
              </a:solidFill>
            </a:endParaRPr>
          </a:p>
        </p:txBody>
      </p:sp>
      <p:pic>
        <p:nvPicPr>
          <p:cNvPr id="12291" name="Picture 3" descr="G:\Barlang\UIS_50\ICRS_1989\ICRS_1989_0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3" y="3573016"/>
            <a:ext cx="3143527" cy="21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3573016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C00000"/>
                </a:solidFill>
              </a:rPr>
              <a:t>13 </a:t>
            </a:r>
            <a:r>
              <a:rPr lang="fr-FR" b="1" i="1" dirty="0" err="1">
                <a:solidFill>
                  <a:srgbClr val="C00000"/>
                </a:solidFill>
              </a:rPr>
              <a:t>lecturer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r>
              <a:rPr lang="fr-FR" b="1" i="1" dirty="0" err="1">
                <a:solidFill>
                  <a:srgbClr val="C00000"/>
                </a:solidFill>
              </a:rPr>
              <a:t>presented</a:t>
            </a:r>
            <a:r>
              <a:rPr lang="fr-FR" b="1" i="1" dirty="0">
                <a:solidFill>
                  <a:srgbClr val="C00000"/>
                </a:solidFill>
              </a:rPr>
              <a:t> 18 </a:t>
            </a:r>
            <a:r>
              <a:rPr lang="fr-FR" b="1" i="1" dirty="0" err="1">
                <a:solidFill>
                  <a:srgbClr val="C00000"/>
                </a:solidFill>
              </a:rPr>
              <a:t>presentations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endParaRPr lang="hu-HU" b="1" i="1" dirty="0">
              <a:solidFill>
                <a:srgbClr val="C00000"/>
              </a:solidFill>
            </a:endParaRPr>
          </a:p>
          <a:p>
            <a:r>
              <a:rPr lang="fr-FR" b="1" i="1" dirty="0">
                <a:solidFill>
                  <a:srgbClr val="C00000"/>
                </a:solidFill>
              </a:rPr>
              <a:t>15 </a:t>
            </a:r>
            <a:r>
              <a:rPr lang="fr-FR" b="1" i="1" dirty="0" err="1">
                <a:solidFill>
                  <a:srgbClr val="C00000"/>
                </a:solidFill>
              </a:rPr>
              <a:t>practical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r>
              <a:rPr lang="fr-FR" b="1" i="1" dirty="0" err="1">
                <a:solidFill>
                  <a:srgbClr val="C00000"/>
                </a:solidFill>
              </a:rPr>
              <a:t>demonstrations</a:t>
            </a:r>
            <a:endParaRPr lang="hu-HU" b="1" i="1" dirty="0">
              <a:solidFill>
                <a:srgbClr val="C00000"/>
              </a:solidFill>
            </a:endParaRPr>
          </a:p>
          <a:p>
            <a:r>
              <a:rPr lang="fr-FR" b="1" i="1" dirty="0">
                <a:solidFill>
                  <a:srgbClr val="C00000"/>
                </a:solidFill>
              </a:rPr>
              <a:t>12 </a:t>
            </a:r>
            <a:r>
              <a:rPr lang="fr-FR" b="1" i="1" dirty="0" err="1">
                <a:solidFill>
                  <a:srgbClr val="C00000"/>
                </a:solidFill>
              </a:rPr>
              <a:t>medical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doctors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sat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around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hu-HU" b="1" i="1" dirty="0">
                <a:solidFill>
                  <a:srgbClr val="C00000"/>
                </a:solidFill>
              </a:rPr>
              <a:t>a </a:t>
            </a:r>
            <a:r>
              <a:rPr lang="fr-BE" b="1" i="1" dirty="0">
                <a:solidFill>
                  <a:srgbClr val="C00000"/>
                </a:solidFill>
              </a:rPr>
              <a:t>table </a:t>
            </a:r>
            <a:r>
              <a:rPr lang="fr-BE" b="1" i="1" dirty="0" err="1">
                <a:solidFill>
                  <a:srgbClr val="C00000"/>
                </a:solidFill>
              </a:rPr>
              <a:t>from</a:t>
            </a:r>
            <a:r>
              <a:rPr lang="fr-BE" b="1" i="1" dirty="0">
                <a:solidFill>
                  <a:srgbClr val="C00000"/>
                </a:solidFill>
              </a:rPr>
              <a:t> 7 countries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501671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C00000"/>
                </a:solidFill>
              </a:rPr>
              <a:t>a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common</a:t>
            </a:r>
            <a:r>
              <a:rPr lang="fr-BE" b="1" i="1" dirty="0">
                <a:solidFill>
                  <a:srgbClr val="C00000"/>
                </a:solidFill>
              </a:rPr>
              <a:t> cave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exercise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was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also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organized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endParaRPr lang="hu-H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626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8354" y="448598"/>
            <a:ext cx="86896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>
                <a:solidFill>
                  <a:schemeClr val="accent2"/>
                </a:solidFill>
              </a:rPr>
              <a:t>La </a:t>
            </a:r>
            <a:r>
              <a:rPr lang="hu-HU" sz="4800" b="1" dirty="0" smtClean="0">
                <a:solidFill>
                  <a:schemeClr val="accent2"/>
                </a:solidFill>
              </a:rPr>
              <a:t>Chaux-de-Fondes/Switzerland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fr-BE" sz="4800" b="1" dirty="0">
                <a:solidFill>
                  <a:schemeClr val="accent2"/>
                </a:solidFill>
              </a:rPr>
              <a:t>10-17 August </a:t>
            </a:r>
            <a:r>
              <a:rPr lang="fr-BE" sz="4800" b="1" dirty="0" smtClean="0">
                <a:solidFill>
                  <a:schemeClr val="accent2"/>
                </a:solidFill>
              </a:rPr>
              <a:t>1997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pic>
        <p:nvPicPr>
          <p:cNvPr id="13316" name="Picture 4" descr="La Chaux-de-Fonds (Svájc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00492"/>
            <a:ext cx="3314350" cy="21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084168" y="2780928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2445132"/>
            <a:ext cx="2306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La </a:t>
            </a:r>
            <a:r>
              <a:rPr lang="hu-HU" b="1" dirty="0">
                <a:solidFill>
                  <a:srgbClr val="C00000"/>
                </a:solidFill>
              </a:rPr>
              <a:t>Chaux-de-Fondes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354" y="3284984"/>
            <a:ext cx="4943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rgbClr val="C00000"/>
                </a:solidFill>
              </a:rPr>
              <a:t>presentations</a:t>
            </a:r>
            <a:r>
              <a:rPr lang="fr-BE" b="1" dirty="0" smtClean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dealt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 smtClean="0">
                <a:solidFill>
                  <a:srgbClr val="C00000"/>
                </a:solidFill>
              </a:rPr>
              <a:t>with</a:t>
            </a:r>
            <a:r>
              <a:rPr lang="fr-BE" b="1" dirty="0" smtClean="0">
                <a:solidFill>
                  <a:srgbClr val="C00000"/>
                </a:solidFill>
              </a:rPr>
              <a:t>: </a:t>
            </a:r>
            <a:endParaRPr lang="hu-HU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BE" b="1" i="1" dirty="0" smtClean="0">
                <a:solidFill>
                  <a:srgbClr val="C00000"/>
                </a:solidFill>
              </a:rPr>
              <a:t>cave </a:t>
            </a:r>
            <a:r>
              <a:rPr lang="fr-BE" b="1" i="1" dirty="0">
                <a:solidFill>
                  <a:srgbClr val="C00000"/>
                </a:solidFill>
              </a:rPr>
              <a:t>accidents in France, 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BE" b="1" i="1" dirty="0" smtClean="0">
                <a:solidFill>
                  <a:srgbClr val="C00000"/>
                </a:solidFill>
              </a:rPr>
              <a:t>cave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fr-BE" b="1" i="1" dirty="0">
                <a:solidFill>
                  <a:srgbClr val="C00000"/>
                </a:solidFill>
              </a:rPr>
              <a:t> in </a:t>
            </a:r>
            <a:r>
              <a:rPr lang="fr-BE" b="1" i="1" dirty="0" err="1" smtClean="0">
                <a:solidFill>
                  <a:srgbClr val="C00000"/>
                </a:solidFill>
              </a:rPr>
              <a:t>Switzerland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BE" b="1" i="1" dirty="0" err="1" smtClean="0">
                <a:solidFill>
                  <a:srgbClr val="C00000"/>
                </a:solidFill>
              </a:rPr>
              <a:t>histoplasmosis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BE" b="1" i="1" dirty="0" smtClean="0">
                <a:solidFill>
                  <a:srgbClr val="C00000"/>
                </a:solidFill>
              </a:rPr>
              <a:t>waterproof </a:t>
            </a:r>
            <a:r>
              <a:rPr lang="fr-BE" b="1" i="1" dirty="0" err="1">
                <a:solidFill>
                  <a:srgbClr val="C00000"/>
                </a:solidFill>
              </a:rPr>
              <a:t>stretcher</a:t>
            </a:r>
            <a:r>
              <a:rPr lang="fr-BE" b="1" i="1" dirty="0">
                <a:solidFill>
                  <a:srgbClr val="C00000"/>
                </a:solidFill>
              </a:rPr>
              <a:t> for divers </a:t>
            </a:r>
            <a:r>
              <a:rPr lang="fr-BE" b="1" i="1" dirty="0" err="1" smtClean="0">
                <a:solidFill>
                  <a:srgbClr val="C00000"/>
                </a:solidFill>
              </a:rPr>
              <a:t>rescue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BE" b="1" i="1" dirty="0" err="1" smtClean="0">
                <a:solidFill>
                  <a:srgbClr val="C00000"/>
                </a:solidFill>
              </a:rPr>
              <a:t>victim's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assistance and </a:t>
            </a:r>
            <a:r>
              <a:rPr lang="fr-BE" b="1" i="1" dirty="0" err="1">
                <a:solidFill>
                  <a:srgbClr val="C00000"/>
                </a:solidFill>
              </a:rPr>
              <a:t>epidemic</a:t>
            </a:r>
            <a:r>
              <a:rPr lang="fr-BE" b="1" i="1" dirty="0">
                <a:solidFill>
                  <a:srgbClr val="C00000"/>
                </a:solidFill>
              </a:rPr>
              <a:t> dangers in the caves of Middle </a:t>
            </a:r>
            <a:r>
              <a:rPr lang="fr-BE" b="1" i="1" dirty="0" err="1" smtClean="0">
                <a:solidFill>
                  <a:srgbClr val="C00000"/>
                </a:solidFill>
              </a:rPr>
              <a:t>Asia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354" y="24564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C00000"/>
                </a:solidFill>
              </a:rPr>
              <a:t>event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was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organized</a:t>
            </a:r>
            <a:r>
              <a:rPr lang="fr-BE" b="1" dirty="0">
                <a:solidFill>
                  <a:srgbClr val="C00000"/>
                </a:solidFill>
              </a:rPr>
              <a:t> as part of the 12th ICS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3728" y="5733256"/>
            <a:ext cx="655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C00000"/>
                </a:solidFill>
              </a:rPr>
              <a:t>Efrain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Mercado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was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named</a:t>
            </a:r>
            <a:r>
              <a:rPr lang="fr-BE" b="1" dirty="0">
                <a:solidFill>
                  <a:srgbClr val="C00000"/>
                </a:solidFill>
              </a:rPr>
              <a:t> as </a:t>
            </a:r>
            <a:r>
              <a:rPr lang="fr-BE" b="1" dirty="0" err="1">
                <a:solidFill>
                  <a:srgbClr val="C00000"/>
                </a:solidFill>
              </a:rPr>
              <a:t>regional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coordinator</a:t>
            </a:r>
            <a:r>
              <a:rPr lang="fr-BE" b="1" dirty="0">
                <a:solidFill>
                  <a:srgbClr val="C00000"/>
                </a:solidFill>
              </a:rPr>
              <a:t> for the </a:t>
            </a:r>
            <a:r>
              <a:rPr lang="fr-BE" b="1" dirty="0" smtClean="0">
                <a:solidFill>
                  <a:srgbClr val="C00000"/>
                </a:solidFill>
              </a:rPr>
              <a:t>FEALC</a:t>
            </a:r>
            <a:endParaRPr lang="hu-H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259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G:\Barlang\17th_ICS_2017\CaversForCavers\CR_in_1960s-114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090" y="-28128"/>
            <a:ext cx="9502856" cy="688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2510" y="404664"/>
            <a:ext cx="4001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bg1"/>
                </a:solidFill>
              </a:rPr>
              <a:t>Before UIS CRC</a:t>
            </a:r>
            <a:endParaRPr lang="hu-HU" sz="4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776" y="1556792"/>
            <a:ext cx="6102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Cave Rescue Organization </a:t>
            </a:r>
            <a:r>
              <a:rPr lang="en-US" sz="2800" b="1" dirty="0" smtClean="0">
                <a:solidFill>
                  <a:schemeClr val="bg1"/>
                </a:solidFill>
              </a:rPr>
              <a:t>in </a:t>
            </a:r>
            <a:r>
              <a:rPr lang="en-US" sz="2800" b="1" dirty="0">
                <a:solidFill>
                  <a:schemeClr val="bg1"/>
                </a:solidFill>
              </a:rPr>
              <a:t>Yorkshire, </a:t>
            </a:r>
            <a:r>
              <a:rPr lang="en-US" sz="2800" b="1" dirty="0" smtClean="0">
                <a:solidFill>
                  <a:schemeClr val="bg1"/>
                </a:solidFill>
              </a:rPr>
              <a:t>the </a:t>
            </a:r>
            <a:r>
              <a:rPr lang="en-US" sz="2800" b="1" dirty="0">
                <a:solidFill>
                  <a:schemeClr val="bg1"/>
                </a:solidFill>
              </a:rPr>
              <a:t>first in the world, in 1935</a:t>
            </a:r>
            <a:endParaRPr lang="hu-H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4784" y="2937882"/>
            <a:ext cx="648171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hu-HU" dirty="0" smtClean="0"/>
              <a:t>Mendip </a:t>
            </a:r>
            <a:r>
              <a:rPr lang="hu-HU" dirty="0"/>
              <a:t>Rescue Organization</a:t>
            </a:r>
            <a:r>
              <a:rPr lang="hu-HU" dirty="0" smtClean="0"/>
              <a:t> </a:t>
            </a:r>
            <a:r>
              <a:rPr lang="hu-HU" dirty="0"/>
              <a:t>in Somerset in 1936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4784" y="4365104"/>
            <a:ext cx="648171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hu-HU" dirty="0" smtClean="0"/>
              <a:t>Derbyshire Cave Rescue Organization</a:t>
            </a:r>
            <a:br>
              <a:rPr lang="hu-HU" dirty="0" smtClean="0"/>
            </a:br>
            <a:r>
              <a:rPr lang="hu-HU" dirty="0" smtClean="0"/>
              <a:t>in </a:t>
            </a:r>
            <a:r>
              <a:rPr lang="hu-HU" dirty="0"/>
              <a:t>1952.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6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8354" y="448598"/>
            <a:ext cx="57826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4800" b="1" dirty="0" smtClean="0">
                <a:solidFill>
                  <a:schemeClr val="accent2"/>
                </a:solidFill>
              </a:rPr>
              <a:t>Sart-</a:t>
            </a:r>
            <a:r>
              <a:rPr lang="fr-BE" sz="4800" b="1" dirty="0" err="1" smtClean="0">
                <a:solidFill>
                  <a:schemeClr val="accent2"/>
                </a:solidFill>
              </a:rPr>
              <a:t>Tilman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fr-BE" sz="4800" b="1" dirty="0" err="1" smtClean="0">
                <a:solidFill>
                  <a:schemeClr val="accent2"/>
                </a:solidFill>
              </a:rPr>
              <a:t>Belgium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fr-BE" sz="4800" b="1" dirty="0">
                <a:solidFill>
                  <a:schemeClr val="accent2"/>
                </a:solidFill>
              </a:rPr>
              <a:t>1-3 </a:t>
            </a:r>
            <a:r>
              <a:rPr lang="fr-BE" sz="4800" b="1" dirty="0" err="1" smtClean="0">
                <a:solidFill>
                  <a:schemeClr val="accent2"/>
                </a:solidFill>
              </a:rPr>
              <a:t>November</a:t>
            </a:r>
            <a:r>
              <a:rPr lang="hu-HU" sz="4800" b="1" dirty="0" smtClean="0">
                <a:solidFill>
                  <a:schemeClr val="accent2"/>
                </a:solidFill>
              </a:rPr>
              <a:t>,</a:t>
            </a:r>
            <a:r>
              <a:rPr lang="fr-BE" sz="4800" b="1" dirty="0" smtClean="0">
                <a:solidFill>
                  <a:schemeClr val="accent2"/>
                </a:solidFill>
              </a:rPr>
              <a:t> 2002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9912" y="2030214"/>
            <a:ext cx="514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C00000"/>
                </a:solidFill>
              </a:rPr>
              <a:t>organized</a:t>
            </a:r>
            <a:r>
              <a:rPr lang="fr-BE" b="1" dirty="0">
                <a:solidFill>
                  <a:srgbClr val="C00000"/>
                </a:solidFill>
              </a:rPr>
              <a:t> on the occasion of the 50th </a:t>
            </a:r>
            <a:r>
              <a:rPr lang="fr-BE" b="1" dirty="0" err="1">
                <a:solidFill>
                  <a:srgbClr val="C00000"/>
                </a:solidFill>
              </a:rPr>
              <a:t>anniversary</a:t>
            </a:r>
            <a:r>
              <a:rPr lang="fr-BE" b="1" dirty="0">
                <a:solidFill>
                  <a:srgbClr val="C00000"/>
                </a:solidFill>
              </a:rPr>
              <a:t> of the </a:t>
            </a:r>
            <a:r>
              <a:rPr lang="fr-BE" b="1" dirty="0" err="1" smtClean="0">
                <a:solidFill>
                  <a:srgbClr val="C00000"/>
                </a:solidFill>
              </a:rPr>
              <a:t>Belgian</a:t>
            </a:r>
            <a:r>
              <a:rPr lang="fr-BE" b="1" dirty="0" smtClean="0">
                <a:solidFill>
                  <a:srgbClr val="C00000"/>
                </a:solidFill>
              </a:rPr>
              <a:t> </a:t>
            </a:r>
            <a:r>
              <a:rPr lang="fr-BE" b="1" dirty="0">
                <a:solidFill>
                  <a:srgbClr val="C00000"/>
                </a:solidFill>
              </a:rPr>
              <a:t>Cave </a:t>
            </a:r>
            <a:r>
              <a:rPr lang="fr-BE" b="1" dirty="0" err="1">
                <a:solidFill>
                  <a:srgbClr val="C00000"/>
                </a:solidFill>
              </a:rPr>
              <a:t>Rescue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10" name="Picture 5" descr="DSCN14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354" y="2163192"/>
            <a:ext cx="3071518" cy="230363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79912" y="2996952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fr-BE" dirty="0"/>
              <a:t>117 participants </a:t>
            </a:r>
            <a:r>
              <a:rPr lang="fr-BE" dirty="0" err="1"/>
              <a:t>from</a:t>
            </a:r>
            <a:r>
              <a:rPr lang="fr-BE" dirty="0"/>
              <a:t> 14 countries</a:t>
            </a:r>
            <a:r>
              <a:rPr lang="fr-BE" dirty="0" smtClean="0"/>
              <a:t>:</a:t>
            </a:r>
            <a:endParaRPr lang="hu-HU" dirty="0"/>
          </a:p>
          <a:p>
            <a:pPr lvl="1"/>
            <a:r>
              <a:rPr lang="fr-BE" b="1" i="1" dirty="0" err="1">
                <a:solidFill>
                  <a:srgbClr val="C00000"/>
                </a:solidFill>
              </a:rPr>
              <a:t>Austria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Belgium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Corea</a:t>
            </a:r>
            <a:r>
              <a:rPr lang="fr-BE" b="1" i="1" dirty="0">
                <a:solidFill>
                  <a:srgbClr val="C00000"/>
                </a:solidFill>
              </a:rPr>
              <a:t>, Cuba, France, Germany, Great-</a:t>
            </a:r>
            <a:r>
              <a:rPr lang="fr-BE" b="1" i="1" dirty="0" err="1">
                <a:solidFill>
                  <a:srgbClr val="C00000"/>
                </a:solidFill>
              </a:rPr>
              <a:t>Britain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Hungary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Japan</a:t>
            </a:r>
            <a:r>
              <a:rPr lang="fr-BE" b="1" i="1" dirty="0">
                <a:solidFill>
                  <a:srgbClr val="C00000"/>
                </a:solidFill>
              </a:rPr>
              <a:t>, Luxembourg, </a:t>
            </a:r>
            <a:r>
              <a:rPr lang="fr-BE" b="1" i="1" dirty="0" err="1">
                <a:solidFill>
                  <a:srgbClr val="C00000"/>
                </a:solidFill>
              </a:rPr>
              <a:t>Morocco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Poland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 smtClean="0">
                <a:solidFill>
                  <a:srgbClr val="C00000"/>
                </a:solidFill>
              </a:rPr>
              <a:t>Switzerland</a:t>
            </a:r>
            <a:r>
              <a:rPr lang="hu-HU" b="1" i="1" dirty="0" smtClean="0">
                <a:solidFill>
                  <a:srgbClr val="C00000"/>
                </a:solidFill>
              </a:rPr>
              <a:t>, </a:t>
            </a:r>
            <a:r>
              <a:rPr lang="fr-BE" b="1" i="1" dirty="0" smtClean="0">
                <a:solidFill>
                  <a:srgbClr val="C00000"/>
                </a:solidFill>
              </a:rPr>
              <a:t>USA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4504" y="4581128"/>
            <a:ext cx="70567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C00000"/>
                </a:solidFill>
              </a:rPr>
              <a:t>40 lectures </a:t>
            </a:r>
            <a:r>
              <a:rPr lang="fr-BE" b="1" dirty="0" err="1">
                <a:solidFill>
                  <a:srgbClr val="C00000"/>
                </a:solidFill>
              </a:rPr>
              <a:t>were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presented</a:t>
            </a:r>
            <a:r>
              <a:rPr lang="fr-BE" b="1" dirty="0">
                <a:solidFill>
                  <a:srgbClr val="C00000"/>
                </a:solidFill>
              </a:rPr>
              <a:t> on the </a:t>
            </a:r>
            <a:r>
              <a:rPr lang="fr-BE" b="1" dirty="0" err="1">
                <a:solidFill>
                  <a:srgbClr val="C00000"/>
                </a:solidFill>
              </a:rPr>
              <a:t>next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topics</a:t>
            </a:r>
            <a:r>
              <a:rPr lang="fr-BE" b="1" dirty="0">
                <a:solidFill>
                  <a:srgbClr val="C00000"/>
                </a:solidFill>
              </a:rPr>
              <a:t>:</a:t>
            </a:r>
            <a:endParaRPr lang="hu-HU" b="1" dirty="0">
              <a:solidFill>
                <a:srgbClr val="C0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 err="1" smtClean="0">
                <a:solidFill>
                  <a:srgbClr val="C00000"/>
                </a:solidFill>
              </a:rPr>
              <a:t>cost</a:t>
            </a:r>
            <a:r>
              <a:rPr lang="fr-BE" b="1" i="1" dirty="0" smtClean="0">
                <a:solidFill>
                  <a:srgbClr val="C00000"/>
                </a:solidFill>
              </a:rPr>
              <a:t> </a:t>
            </a:r>
            <a:r>
              <a:rPr lang="fr-BE" b="1" i="1" dirty="0">
                <a:solidFill>
                  <a:srgbClr val="C00000"/>
                </a:solidFill>
              </a:rPr>
              <a:t>of cave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operations</a:t>
            </a:r>
            <a:r>
              <a:rPr lang="fr-BE" b="1" i="1" dirty="0">
                <a:solidFill>
                  <a:srgbClr val="C00000"/>
                </a:solidFill>
              </a:rPr>
              <a:t> and </a:t>
            </a:r>
            <a:r>
              <a:rPr lang="fr-BE" b="1" i="1" dirty="0" err="1">
                <a:solidFill>
                  <a:srgbClr val="C00000"/>
                </a:solidFill>
              </a:rPr>
              <a:t>interest</a:t>
            </a:r>
            <a:r>
              <a:rPr lang="fr-BE" b="1" i="1" dirty="0">
                <a:solidFill>
                  <a:srgbClr val="C00000"/>
                </a:solidFill>
              </a:rPr>
              <a:t> of a cave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smtClean="0">
                <a:solidFill>
                  <a:srgbClr val="C00000"/>
                </a:solidFill>
              </a:rPr>
              <a:t>team</a:t>
            </a:r>
            <a:endParaRPr lang="hu-HU" b="1" i="1" dirty="0">
              <a:solidFill>
                <a:srgbClr val="C0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 err="1">
                <a:solidFill>
                  <a:srgbClr val="C00000"/>
                </a:solidFill>
              </a:rPr>
              <a:t>presentation</a:t>
            </a:r>
            <a:r>
              <a:rPr lang="fr-BE" b="1" i="1" dirty="0">
                <a:solidFill>
                  <a:srgbClr val="C00000"/>
                </a:solidFill>
              </a:rPr>
              <a:t> of </a:t>
            </a:r>
            <a:r>
              <a:rPr lang="fr-BE" b="1" i="1" dirty="0" err="1">
                <a:solidFill>
                  <a:srgbClr val="C00000"/>
                </a:solidFill>
              </a:rPr>
              <a:t>some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rescue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 smtClean="0">
                <a:solidFill>
                  <a:srgbClr val="C00000"/>
                </a:solidFill>
              </a:rPr>
              <a:t>operations</a:t>
            </a:r>
            <a:endParaRPr lang="hu-HU" b="1" i="1" dirty="0">
              <a:solidFill>
                <a:srgbClr val="C0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 err="1">
                <a:solidFill>
                  <a:srgbClr val="C00000"/>
                </a:solidFill>
              </a:rPr>
              <a:t>medical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presentations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 smtClean="0">
                <a:solidFill>
                  <a:srgbClr val="C00000"/>
                </a:solidFill>
              </a:rPr>
              <a:t>histoplasmosis</a:t>
            </a:r>
            <a:endParaRPr lang="hu-HU" b="1" i="1" dirty="0">
              <a:solidFill>
                <a:srgbClr val="C0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>
                <a:solidFill>
                  <a:srgbClr val="C00000"/>
                </a:solidFill>
              </a:rPr>
              <a:t>passage </a:t>
            </a:r>
            <a:r>
              <a:rPr lang="fr-BE" b="1" i="1" dirty="0" err="1">
                <a:solidFill>
                  <a:srgbClr val="C00000"/>
                </a:solidFill>
              </a:rPr>
              <a:t>widening</a:t>
            </a:r>
            <a:r>
              <a:rPr lang="fr-BE" b="1" i="1" dirty="0">
                <a:solidFill>
                  <a:srgbClr val="C00000"/>
                </a:solidFill>
              </a:rPr>
              <a:t> </a:t>
            </a:r>
            <a:r>
              <a:rPr lang="fr-BE" b="1" i="1" dirty="0" err="1">
                <a:solidFill>
                  <a:srgbClr val="C00000"/>
                </a:solidFill>
              </a:rPr>
              <a:t>with</a:t>
            </a:r>
            <a:r>
              <a:rPr lang="fr-BE" b="1" i="1" dirty="0">
                <a:solidFill>
                  <a:srgbClr val="C00000"/>
                </a:solidFill>
              </a:rPr>
              <a:t> Hilti </a:t>
            </a:r>
            <a:r>
              <a:rPr lang="fr-BE" b="1" i="1" dirty="0" err="1" smtClean="0">
                <a:solidFill>
                  <a:srgbClr val="C00000"/>
                </a:solidFill>
              </a:rPr>
              <a:t>cartridge</a:t>
            </a:r>
            <a:endParaRPr lang="hu-HU" b="1" i="1" dirty="0">
              <a:solidFill>
                <a:srgbClr val="C0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>
                <a:solidFill>
                  <a:srgbClr val="C00000"/>
                </a:solidFill>
              </a:rPr>
              <a:t>cave </a:t>
            </a:r>
            <a:r>
              <a:rPr lang="fr-BE" b="1" i="1" dirty="0" err="1" smtClean="0">
                <a:solidFill>
                  <a:srgbClr val="C00000"/>
                </a:solidFill>
              </a:rPr>
              <a:t>ventillation</a:t>
            </a:r>
            <a:endParaRPr lang="hu-HU" b="1" i="1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BE" b="1" i="1" dirty="0">
                <a:solidFill>
                  <a:srgbClr val="C00000"/>
                </a:solidFill>
              </a:rPr>
              <a:t>round table </a:t>
            </a:r>
            <a:r>
              <a:rPr lang="fr-BE" b="1" i="1" dirty="0" err="1">
                <a:solidFill>
                  <a:srgbClr val="C00000"/>
                </a:solidFill>
              </a:rPr>
              <a:t>with</a:t>
            </a:r>
            <a:r>
              <a:rPr lang="fr-BE" b="1" i="1" dirty="0">
                <a:solidFill>
                  <a:srgbClr val="C00000"/>
                </a:solidFill>
              </a:rPr>
              <a:t> international interventions as </a:t>
            </a:r>
            <a:r>
              <a:rPr lang="fr-BE" b="1" i="1" dirty="0" err="1">
                <a:solidFill>
                  <a:srgbClr val="C00000"/>
                </a:solidFill>
              </a:rPr>
              <a:t>subject</a:t>
            </a:r>
            <a:endParaRPr lang="hu-HU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G:\Barlang\17th_ICS_2017\CaversForCavers\Belga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48598"/>
            <a:ext cx="13589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8461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354" y="448598"/>
            <a:ext cx="65165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Athens-Kalamos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hu-HU" sz="4800" b="1" dirty="0" smtClean="0">
                <a:solidFill>
                  <a:schemeClr val="accent2"/>
                </a:solidFill>
              </a:rPr>
              <a:t>Greece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hu-HU" sz="4800" b="1" dirty="0" smtClean="0">
                <a:solidFill>
                  <a:schemeClr val="accent2"/>
                </a:solidFill>
              </a:rPr>
              <a:t>2</a:t>
            </a:r>
            <a:r>
              <a:rPr lang="fr-BE" sz="4800" b="1" dirty="0" smtClean="0">
                <a:solidFill>
                  <a:schemeClr val="accent2"/>
                </a:solidFill>
              </a:rPr>
              <a:t>1-</a:t>
            </a:r>
            <a:r>
              <a:rPr lang="hu-HU" sz="4800" b="1" dirty="0" smtClean="0">
                <a:solidFill>
                  <a:schemeClr val="accent2"/>
                </a:solidFill>
              </a:rPr>
              <a:t>28</a:t>
            </a:r>
            <a:r>
              <a:rPr lang="fr-BE" sz="4800" b="1" dirty="0" smtClean="0">
                <a:solidFill>
                  <a:schemeClr val="accent2"/>
                </a:solidFill>
              </a:rPr>
              <a:t> </a:t>
            </a:r>
            <a:r>
              <a:rPr lang="hu-HU" sz="4800" b="1" dirty="0" smtClean="0">
                <a:solidFill>
                  <a:schemeClr val="accent2"/>
                </a:solidFill>
              </a:rPr>
              <a:t>August,</a:t>
            </a:r>
            <a:r>
              <a:rPr lang="fr-BE" sz="4800" b="1" dirty="0" smtClean="0">
                <a:solidFill>
                  <a:schemeClr val="accent2"/>
                </a:solidFill>
              </a:rPr>
              <a:t> 200</a:t>
            </a:r>
            <a:r>
              <a:rPr lang="hu-HU" sz="4800" b="1" dirty="0" smtClean="0">
                <a:solidFill>
                  <a:schemeClr val="accent2"/>
                </a:solidFill>
              </a:rPr>
              <a:t>5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pic>
        <p:nvPicPr>
          <p:cNvPr id="27650" name="Picture 2" descr="G:\Barlang\17th_ICS_2017\CaversForCavers\CRC_ATHEN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4" y="1995337"/>
            <a:ext cx="3749195" cy="23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 descr="G:\Barlang\17th_ICS_2017\CaversForCavers\200508251248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479">
            <a:off x="4963119" y="4580537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4008" y="203021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C00000"/>
                </a:solidFill>
              </a:rPr>
              <a:t>on </a:t>
            </a:r>
            <a:r>
              <a:rPr lang="fr-BE" b="1" dirty="0">
                <a:solidFill>
                  <a:srgbClr val="C00000"/>
                </a:solidFill>
              </a:rPr>
              <a:t>the occasion of the </a:t>
            </a:r>
            <a:r>
              <a:rPr lang="hu-HU" b="1" dirty="0" smtClean="0">
                <a:solidFill>
                  <a:srgbClr val="C00000"/>
                </a:solidFill>
              </a:rPr>
              <a:t>14</a:t>
            </a:r>
            <a:r>
              <a:rPr lang="fr-BE" b="1" dirty="0" smtClean="0">
                <a:solidFill>
                  <a:srgbClr val="C00000"/>
                </a:solidFill>
              </a:rPr>
              <a:t>th</a:t>
            </a:r>
            <a:r>
              <a:rPr lang="hu-HU" b="1" dirty="0" smtClean="0">
                <a:solidFill>
                  <a:srgbClr val="C00000"/>
                </a:solidFill>
              </a:rPr>
              <a:t> ICS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088" y="242827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b="1" i="1" dirty="0" smtClean="0">
                <a:solidFill>
                  <a:srgbClr val="C00000"/>
                </a:solidFill>
              </a:rPr>
              <a:t>André Slagmolen retired as president of UIS CRC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 smtClean="0">
                <a:solidFill>
                  <a:srgbClr val="C00000"/>
                </a:solidFill>
              </a:rPr>
              <a:t>Christian Dodelin was elected as new president</a:t>
            </a:r>
            <a:endParaRPr lang="hu-HU" b="1" i="1" dirty="0">
              <a:solidFill>
                <a:srgbClr val="C00000"/>
              </a:solidFill>
            </a:endParaRPr>
          </a:p>
        </p:txBody>
      </p:sp>
      <p:pic>
        <p:nvPicPr>
          <p:cNvPr id="27652" name="Picture 4" descr="G:\Barlang\17th_ICS_2017\CaversForCavers\200508260833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528">
            <a:off x="1907704" y="4559751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088" y="369568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C00000"/>
                </a:solidFill>
              </a:rPr>
              <a:t>main topic was cave rescuers education</a:t>
            </a:r>
            <a:endParaRPr lang="hu-H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591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8354" y="448598"/>
            <a:ext cx="70248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Aggtelek-Jósvafő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hu-HU" sz="4800" b="1" dirty="0" smtClean="0">
                <a:solidFill>
                  <a:schemeClr val="accent2"/>
                </a:solidFill>
              </a:rPr>
              <a:t>Hungary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hu-HU" sz="4800" b="1" dirty="0" smtClean="0">
                <a:solidFill>
                  <a:schemeClr val="accent2"/>
                </a:solidFill>
              </a:rPr>
              <a:t>15</a:t>
            </a:r>
            <a:r>
              <a:rPr lang="fr-BE" sz="4800" b="1" dirty="0" smtClean="0">
                <a:solidFill>
                  <a:schemeClr val="accent2"/>
                </a:solidFill>
              </a:rPr>
              <a:t>-</a:t>
            </a:r>
            <a:r>
              <a:rPr lang="hu-HU" sz="4800" b="1" dirty="0" smtClean="0">
                <a:solidFill>
                  <a:schemeClr val="accent2"/>
                </a:solidFill>
              </a:rPr>
              <a:t>18</a:t>
            </a:r>
            <a:r>
              <a:rPr lang="fr-BE" sz="4800" b="1" dirty="0" smtClean="0">
                <a:solidFill>
                  <a:schemeClr val="accent2"/>
                </a:solidFill>
              </a:rPr>
              <a:t> </a:t>
            </a:r>
            <a:r>
              <a:rPr lang="hu-HU" sz="4800" b="1" dirty="0" smtClean="0">
                <a:solidFill>
                  <a:schemeClr val="accent2"/>
                </a:solidFill>
              </a:rPr>
              <a:t>May,</a:t>
            </a:r>
            <a:r>
              <a:rPr lang="fr-BE" sz="4800" b="1" dirty="0" smtClean="0">
                <a:solidFill>
                  <a:schemeClr val="accent2"/>
                </a:solidFill>
              </a:rPr>
              <a:t> 200</a:t>
            </a:r>
            <a:r>
              <a:rPr lang="hu-HU" sz="4800" b="1" dirty="0" smtClean="0">
                <a:solidFill>
                  <a:schemeClr val="accent2"/>
                </a:solidFill>
              </a:rPr>
              <a:t>7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pic>
        <p:nvPicPr>
          <p:cNvPr id="15363" name="Picture 3" descr="G:\Barlang\17th_ICS_2017\CaversForCavers\11ICRC_Miskol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252117" cy="160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354" y="2021830"/>
            <a:ext cx="8436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C00000"/>
                </a:solidFill>
              </a:rPr>
              <a:t>83 participants </a:t>
            </a:r>
            <a:r>
              <a:rPr lang="fr-BE" b="1" dirty="0" err="1" smtClean="0">
                <a:solidFill>
                  <a:srgbClr val="C00000"/>
                </a:solidFill>
              </a:rPr>
              <a:t>from</a:t>
            </a:r>
            <a:r>
              <a:rPr lang="fr-BE" b="1" dirty="0" smtClean="0">
                <a:solidFill>
                  <a:srgbClr val="C00000"/>
                </a:solidFill>
              </a:rPr>
              <a:t> </a:t>
            </a:r>
            <a:r>
              <a:rPr lang="fr-BE" b="1" dirty="0">
                <a:solidFill>
                  <a:srgbClr val="C00000"/>
                </a:solidFill>
              </a:rPr>
              <a:t>26 countries: </a:t>
            </a:r>
            <a:endParaRPr lang="hu-HU" b="1" dirty="0" smtClean="0">
              <a:solidFill>
                <a:srgbClr val="C00000"/>
              </a:solidFill>
            </a:endParaRPr>
          </a:p>
          <a:p>
            <a:pPr lvl="1"/>
            <a:r>
              <a:rPr lang="fr-BE" b="1" i="1" dirty="0" err="1" smtClean="0">
                <a:solidFill>
                  <a:srgbClr val="C00000"/>
                </a:solidFill>
              </a:rPr>
              <a:t>Austria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Belgium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Bosnia-Hercegovina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Bulgaria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Croatia</a:t>
            </a:r>
            <a:r>
              <a:rPr lang="fr-BE" b="1" i="1" dirty="0">
                <a:solidFill>
                  <a:srgbClr val="C00000"/>
                </a:solidFill>
              </a:rPr>
              <a:t>, Spain, France, Germany, Great-</a:t>
            </a:r>
            <a:r>
              <a:rPr lang="fr-BE" b="1" i="1" dirty="0" err="1">
                <a:solidFill>
                  <a:srgbClr val="C00000"/>
                </a:solidFill>
              </a:rPr>
              <a:t>Britain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Greece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Hungary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Italy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Japan</a:t>
            </a:r>
            <a:r>
              <a:rPr lang="fr-BE" b="1" i="1" dirty="0">
                <a:solidFill>
                  <a:srgbClr val="C00000"/>
                </a:solidFill>
              </a:rPr>
              <a:t>, Lebanon, Mexico, </a:t>
            </a:r>
            <a:r>
              <a:rPr lang="fr-BE" b="1" i="1" dirty="0" err="1">
                <a:solidFill>
                  <a:srgbClr val="C00000"/>
                </a:solidFill>
              </a:rPr>
              <a:t>Montenegro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Norway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Poland</a:t>
            </a:r>
            <a:r>
              <a:rPr lang="fr-BE" b="1" i="1" dirty="0">
                <a:solidFill>
                  <a:srgbClr val="C00000"/>
                </a:solidFill>
              </a:rPr>
              <a:t>, </a:t>
            </a:r>
            <a:r>
              <a:rPr lang="fr-BE" b="1" i="1" dirty="0" err="1">
                <a:solidFill>
                  <a:srgbClr val="C00000"/>
                </a:solidFill>
              </a:rPr>
              <a:t>Puerto</a:t>
            </a:r>
            <a:r>
              <a:rPr lang="fr-BE" b="1" i="1" dirty="0">
                <a:solidFill>
                  <a:srgbClr val="C00000"/>
                </a:solidFill>
              </a:rPr>
              <a:t> Rico, </a:t>
            </a:r>
            <a:r>
              <a:rPr lang="fr-FR" b="1" i="1" dirty="0" err="1">
                <a:solidFill>
                  <a:srgbClr val="C00000"/>
                </a:solidFill>
              </a:rPr>
              <a:t>Czech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r>
              <a:rPr lang="fr-FR" b="1" i="1" dirty="0" err="1">
                <a:solidFill>
                  <a:srgbClr val="C00000"/>
                </a:solidFill>
              </a:rPr>
              <a:t>Republic</a:t>
            </a:r>
            <a:r>
              <a:rPr lang="fr-FR" b="1" i="1" dirty="0">
                <a:solidFill>
                  <a:srgbClr val="C00000"/>
                </a:solidFill>
              </a:rPr>
              <a:t>, Romania, </a:t>
            </a:r>
            <a:r>
              <a:rPr lang="fr-FR" b="1" i="1" dirty="0" err="1">
                <a:solidFill>
                  <a:srgbClr val="C00000"/>
                </a:solidFill>
              </a:rPr>
              <a:t>Serbia</a:t>
            </a:r>
            <a:r>
              <a:rPr lang="fr-FR" b="1" i="1" dirty="0">
                <a:solidFill>
                  <a:srgbClr val="C00000"/>
                </a:solidFill>
              </a:rPr>
              <a:t>, </a:t>
            </a:r>
            <a:r>
              <a:rPr lang="fr-FR" b="1" i="1" dirty="0" err="1">
                <a:solidFill>
                  <a:srgbClr val="C00000"/>
                </a:solidFill>
              </a:rPr>
              <a:t>Slovakia</a:t>
            </a:r>
            <a:r>
              <a:rPr lang="fr-FR" b="1" i="1" dirty="0">
                <a:solidFill>
                  <a:srgbClr val="C00000"/>
                </a:solidFill>
              </a:rPr>
              <a:t>, </a:t>
            </a:r>
            <a:r>
              <a:rPr lang="fr-FR" b="1" i="1" dirty="0" err="1">
                <a:solidFill>
                  <a:srgbClr val="C00000"/>
                </a:solidFill>
              </a:rPr>
              <a:t>Slovenia</a:t>
            </a:r>
            <a:r>
              <a:rPr lang="fr-FR" b="1" i="1" dirty="0">
                <a:solidFill>
                  <a:srgbClr val="C00000"/>
                </a:solidFill>
              </a:rPr>
              <a:t>, </a:t>
            </a:r>
            <a:r>
              <a:rPr lang="fr-FR" b="1" i="1" dirty="0" err="1">
                <a:solidFill>
                  <a:srgbClr val="C00000"/>
                </a:solidFill>
              </a:rPr>
              <a:t>Sweden</a:t>
            </a:r>
            <a:r>
              <a:rPr lang="fr-FR" b="1" i="1" dirty="0">
                <a:solidFill>
                  <a:srgbClr val="C00000"/>
                </a:solidFill>
              </a:rPr>
              <a:t>, USA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354" y="3570966"/>
            <a:ext cx="86881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38 papers and video reports and demonstration were presented about next main topics:</a:t>
            </a:r>
            <a:endParaRPr lang="hu-HU" b="1" dirty="0">
              <a:solidFill>
                <a:srgbClr val="C00000"/>
              </a:solidFill>
            </a:endParaRPr>
          </a:p>
          <a:p>
            <a:pPr marL="3943350" lvl="8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organizational aspects of cave </a:t>
            </a:r>
            <a:r>
              <a:rPr lang="en-US" b="1" i="1" dirty="0" smtClean="0">
                <a:solidFill>
                  <a:srgbClr val="C00000"/>
                </a:solidFill>
              </a:rPr>
              <a:t>rescue</a:t>
            </a:r>
            <a:endParaRPr lang="hu-HU" b="1" i="1" dirty="0">
              <a:solidFill>
                <a:srgbClr val="C00000"/>
              </a:solidFill>
            </a:endParaRPr>
          </a:p>
          <a:p>
            <a:pPr marL="3943350" lvl="8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contributions of cave rescue squad for civil protection during </a:t>
            </a:r>
            <a:r>
              <a:rPr lang="en-US" b="1" i="1" dirty="0" smtClean="0">
                <a:solidFill>
                  <a:srgbClr val="C00000"/>
                </a:solidFill>
              </a:rPr>
              <a:t>disaster</a:t>
            </a:r>
            <a:endParaRPr lang="hu-HU" b="1" i="1" dirty="0">
              <a:solidFill>
                <a:srgbClr val="C00000"/>
              </a:solidFill>
            </a:endParaRPr>
          </a:p>
          <a:p>
            <a:pPr marL="3943350" lvl="8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medical aspects of cave rescue </a:t>
            </a:r>
            <a:r>
              <a:rPr lang="en-US" b="1" i="1" dirty="0" smtClean="0">
                <a:solidFill>
                  <a:srgbClr val="C00000"/>
                </a:solidFill>
              </a:rPr>
              <a:t>activity</a:t>
            </a:r>
            <a:endParaRPr lang="hu-HU" b="1" i="1" dirty="0">
              <a:solidFill>
                <a:srgbClr val="C00000"/>
              </a:solidFill>
            </a:endParaRPr>
          </a:p>
          <a:p>
            <a:pPr marL="3943350" lvl="8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cave rescue educations and </a:t>
            </a:r>
            <a:r>
              <a:rPr lang="en-US" b="1" i="1" dirty="0" smtClean="0">
                <a:solidFill>
                  <a:srgbClr val="C00000"/>
                </a:solidFill>
              </a:rPr>
              <a:t>trainings</a:t>
            </a:r>
            <a:endParaRPr lang="hu-HU" b="1" i="1" dirty="0">
              <a:solidFill>
                <a:srgbClr val="C00000"/>
              </a:solidFill>
            </a:endParaRPr>
          </a:p>
          <a:p>
            <a:pPr marL="3943350" lvl="8" indent="-285750">
              <a:buFont typeface="Arial" pitchFamily="34" charset="0"/>
              <a:buChar char="•"/>
            </a:pPr>
            <a:r>
              <a:rPr lang="en-US" b="1" i="1" dirty="0" err="1">
                <a:solidFill>
                  <a:srgbClr val="C00000"/>
                </a:solidFill>
              </a:rPr>
              <a:t>equipments</a:t>
            </a:r>
            <a:r>
              <a:rPr lang="en-US" b="1" i="1" dirty="0">
                <a:solidFill>
                  <a:srgbClr val="C00000"/>
                </a:solidFill>
              </a:rPr>
              <a:t>, technics and radio transmission </a:t>
            </a:r>
            <a:r>
              <a:rPr lang="en-US" b="1" i="1" dirty="0" smtClean="0">
                <a:solidFill>
                  <a:srgbClr val="C00000"/>
                </a:solidFill>
              </a:rPr>
              <a:t>demo</a:t>
            </a:r>
            <a:endParaRPr lang="hu-HU" b="1" i="1" dirty="0">
              <a:solidFill>
                <a:srgbClr val="C00000"/>
              </a:solidFill>
            </a:endParaRPr>
          </a:p>
          <a:p>
            <a:pPr marL="3943350" lvl="8" indent="-285750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C00000"/>
                </a:solidFill>
              </a:rPr>
              <a:t>serious </a:t>
            </a:r>
            <a:r>
              <a:rPr lang="en-US" b="1" i="1" dirty="0">
                <a:solidFill>
                  <a:srgbClr val="C00000"/>
                </a:solidFill>
              </a:rPr>
              <a:t>rescue operations in different </a:t>
            </a:r>
            <a:r>
              <a:rPr lang="en-US" b="1" i="1" dirty="0" smtClean="0">
                <a:solidFill>
                  <a:srgbClr val="C00000"/>
                </a:solidFill>
              </a:rPr>
              <a:t>countries</a:t>
            </a:r>
            <a:endParaRPr lang="hu-HU" b="1" i="1" dirty="0">
              <a:solidFill>
                <a:srgbClr val="C00000"/>
              </a:solidFill>
            </a:endParaRPr>
          </a:p>
          <a:p>
            <a:endParaRPr lang="hu-HU" dirty="0"/>
          </a:p>
        </p:txBody>
      </p:sp>
      <p:sp>
        <p:nvSpPr>
          <p:cNvPr id="10" name="TextBox 9"/>
          <p:cNvSpPr txBox="1"/>
          <p:nvPr/>
        </p:nvSpPr>
        <p:spPr>
          <a:xfrm>
            <a:off x="2496180" y="6245809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err="1">
                <a:solidFill>
                  <a:srgbClr val="C00000"/>
                </a:solidFill>
              </a:rPr>
              <a:t>Aggtelek</a:t>
            </a:r>
            <a:r>
              <a:rPr lang="en-GB" sz="2000" b="1" u="sng" dirty="0">
                <a:solidFill>
                  <a:srgbClr val="C00000"/>
                </a:solidFill>
              </a:rPr>
              <a:t> Agreement were </a:t>
            </a:r>
            <a:r>
              <a:rPr lang="en-GB" sz="2000" b="1" u="sng" dirty="0" smtClean="0">
                <a:solidFill>
                  <a:srgbClr val="C00000"/>
                </a:solidFill>
              </a:rPr>
              <a:t>created</a:t>
            </a:r>
            <a:r>
              <a:rPr lang="hu-HU" sz="2000" b="1" u="sng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13" name="Picture 2" descr="11thStamp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62798"/>
            <a:ext cx="1465508" cy="108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691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354" y="448598"/>
            <a:ext cx="52864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Dryanovo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hu-HU" sz="4800" b="1" dirty="0" smtClean="0">
                <a:solidFill>
                  <a:schemeClr val="accent2"/>
                </a:solidFill>
              </a:rPr>
              <a:t>Bulgaria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hu-HU" sz="4800" b="1" dirty="0" smtClean="0">
                <a:solidFill>
                  <a:schemeClr val="accent2"/>
                </a:solidFill>
              </a:rPr>
              <a:t>8-15</a:t>
            </a:r>
            <a:r>
              <a:rPr lang="fr-BE" sz="4800" b="1" dirty="0" smtClean="0">
                <a:solidFill>
                  <a:schemeClr val="accent2"/>
                </a:solidFill>
              </a:rPr>
              <a:t> </a:t>
            </a:r>
            <a:r>
              <a:rPr lang="hu-HU" sz="4800" b="1" dirty="0" smtClean="0">
                <a:solidFill>
                  <a:schemeClr val="accent2"/>
                </a:solidFill>
              </a:rPr>
              <a:t>May,</a:t>
            </a:r>
            <a:r>
              <a:rPr lang="fr-BE" sz="4800" b="1" dirty="0" smtClean="0">
                <a:solidFill>
                  <a:schemeClr val="accent2"/>
                </a:solidFill>
              </a:rPr>
              <a:t> 20</a:t>
            </a:r>
            <a:r>
              <a:rPr lang="hu-HU" sz="4800" b="1" dirty="0" smtClean="0">
                <a:solidFill>
                  <a:schemeClr val="accent2"/>
                </a:solidFill>
              </a:rPr>
              <a:t>11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354" y="1916832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100 cavers participated from 15 countries: </a:t>
            </a:r>
            <a:endParaRPr lang="hu-HU" b="1" dirty="0">
              <a:solidFill>
                <a:srgbClr val="C00000"/>
              </a:solidFill>
            </a:endParaRP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Bulgaria</a:t>
            </a:r>
            <a:r>
              <a:rPr lang="en-US" b="1" i="1" dirty="0">
                <a:solidFill>
                  <a:srgbClr val="C00000"/>
                </a:solidFill>
              </a:rPr>
              <a:t>, Croatia, France, Great-Britain, Hungary, Italy, Lebanon, Puerto Rico, Romania, Russia, Serbia, Slovenia, Spain, Ukraine and </a:t>
            </a:r>
            <a:r>
              <a:rPr lang="en-US" b="1" i="1" dirty="0" smtClean="0">
                <a:solidFill>
                  <a:srgbClr val="C00000"/>
                </a:solidFill>
              </a:rPr>
              <a:t>USA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9672" y="2996952"/>
            <a:ext cx="5652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24 papers and 2 </a:t>
            </a:r>
            <a:r>
              <a:rPr lang="en-US" b="1" dirty="0" smtClean="0">
                <a:solidFill>
                  <a:srgbClr val="C00000"/>
                </a:solidFill>
              </a:rPr>
              <a:t>demonstration</a:t>
            </a:r>
            <a:r>
              <a:rPr lang="hu-HU" b="1" dirty="0" smtClean="0">
                <a:solidFill>
                  <a:srgbClr val="C00000"/>
                </a:solidFill>
              </a:rPr>
              <a:t>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new rescue techniques on rock </a:t>
            </a:r>
            <a:r>
              <a:rPr lang="en-US" b="1" i="1" dirty="0" smtClean="0">
                <a:solidFill>
                  <a:srgbClr val="C00000"/>
                </a:solidFill>
              </a:rPr>
              <a:t>wall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new rescue techniques in </a:t>
            </a:r>
            <a:r>
              <a:rPr lang="en-US" b="1" i="1" dirty="0" smtClean="0">
                <a:solidFill>
                  <a:srgbClr val="C00000"/>
                </a:solidFill>
              </a:rPr>
              <a:t>cave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equipment </a:t>
            </a:r>
            <a:r>
              <a:rPr lang="en-US" b="1" i="1" dirty="0" smtClean="0">
                <a:solidFill>
                  <a:srgbClr val="C00000"/>
                </a:solidFill>
              </a:rPr>
              <a:t>presentations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new rope techniques </a:t>
            </a:r>
            <a:r>
              <a:rPr lang="en-US" b="1" i="1" dirty="0" smtClean="0">
                <a:solidFill>
                  <a:srgbClr val="C00000"/>
                </a:solidFill>
              </a:rPr>
              <a:t>demonstrations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medical </a:t>
            </a:r>
            <a:r>
              <a:rPr lang="en-US" b="1" i="1" dirty="0" smtClean="0">
                <a:solidFill>
                  <a:srgbClr val="C00000"/>
                </a:solidFill>
              </a:rPr>
              <a:t>demonstration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diving </a:t>
            </a:r>
            <a:r>
              <a:rPr lang="en-US" b="1" i="1" dirty="0" smtClean="0">
                <a:solidFill>
                  <a:srgbClr val="C00000"/>
                </a:solidFill>
              </a:rPr>
              <a:t>demonstration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new diving equipment for </a:t>
            </a:r>
            <a:r>
              <a:rPr lang="en-US" b="1" i="1" dirty="0" smtClean="0">
                <a:solidFill>
                  <a:srgbClr val="C00000"/>
                </a:solidFill>
              </a:rPr>
              <a:t>rescue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communication in </a:t>
            </a:r>
            <a:r>
              <a:rPr lang="en-US" b="1" i="1" dirty="0" smtClean="0">
                <a:solidFill>
                  <a:srgbClr val="C00000"/>
                </a:solidFill>
              </a:rPr>
              <a:t>caves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C00000"/>
                </a:solidFill>
              </a:rPr>
              <a:t>"sit harness </a:t>
            </a:r>
            <a:r>
              <a:rPr lang="en-GB" b="1" i="1" dirty="0" smtClean="0">
                <a:solidFill>
                  <a:srgbClr val="C00000"/>
                </a:solidFill>
              </a:rPr>
              <a:t>syndrome" 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C00000"/>
                </a:solidFill>
              </a:rPr>
              <a:t>work-related </a:t>
            </a:r>
            <a:r>
              <a:rPr lang="en-GB" b="1" i="1" dirty="0" smtClean="0">
                <a:solidFill>
                  <a:srgbClr val="C00000"/>
                </a:solidFill>
              </a:rPr>
              <a:t>hypothermia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C00000"/>
                </a:solidFill>
              </a:rPr>
              <a:t>usefulness of </a:t>
            </a:r>
            <a:r>
              <a:rPr lang="en-GB" b="1" i="1" dirty="0" smtClean="0">
                <a:solidFill>
                  <a:srgbClr val="C00000"/>
                </a:solidFill>
              </a:rPr>
              <a:t>cooperation</a:t>
            </a:r>
            <a:endParaRPr lang="hu-HU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GB" b="1" i="1" dirty="0">
                <a:solidFill>
                  <a:srgbClr val="C00000"/>
                </a:solidFill>
              </a:rPr>
              <a:t>Italians presented their activity at an earthquake</a:t>
            </a:r>
            <a:endParaRPr lang="hu-HU" b="1" i="1" dirty="0">
              <a:solidFill>
                <a:srgbClr val="C00000"/>
              </a:solidFill>
            </a:endParaRPr>
          </a:p>
          <a:p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16387" name="Picture 3" descr="G:\Barlang\BMSZ\12th_ICRC\Dryanovo_Musala_képek\Dryanovo_20110509_240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4" y="3573016"/>
            <a:ext cx="3382267" cy="22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3643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354" y="448598"/>
            <a:ext cx="56064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Brno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hu-HU" sz="4800" b="1" dirty="0" smtClean="0">
                <a:solidFill>
                  <a:schemeClr val="accent2"/>
                </a:solidFill>
              </a:rPr>
              <a:t>Czech Republic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hu-HU" sz="4800" b="1" dirty="0" smtClean="0">
                <a:solidFill>
                  <a:schemeClr val="accent2"/>
                </a:solidFill>
              </a:rPr>
              <a:t>21-28</a:t>
            </a:r>
            <a:r>
              <a:rPr lang="fr-BE" sz="4800" b="1" dirty="0" smtClean="0">
                <a:solidFill>
                  <a:schemeClr val="accent2"/>
                </a:solidFill>
              </a:rPr>
              <a:t> </a:t>
            </a:r>
            <a:r>
              <a:rPr lang="hu-HU" sz="4800" b="1" dirty="0" smtClean="0">
                <a:solidFill>
                  <a:schemeClr val="accent2"/>
                </a:solidFill>
              </a:rPr>
              <a:t>July,</a:t>
            </a:r>
            <a:r>
              <a:rPr lang="fr-BE" sz="4800" b="1" dirty="0" smtClean="0">
                <a:solidFill>
                  <a:schemeClr val="accent2"/>
                </a:solidFill>
              </a:rPr>
              <a:t> 20</a:t>
            </a:r>
            <a:r>
              <a:rPr lang="hu-HU" sz="4800" b="1" dirty="0" smtClean="0">
                <a:solidFill>
                  <a:schemeClr val="accent2"/>
                </a:solidFill>
              </a:rPr>
              <a:t>13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354" y="2204864"/>
            <a:ext cx="4871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C00000"/>
                </a:solidFill>
              </a:rPr>
              <a:t>on </a:t>
            </a:r>
            <a:r>
              <a:rPr lang="fr-BE" b="1" dirty="0">
                <a:solidFill>
                  <a:srgbClr val="C00000"/>
                </a:solidFill>
              </a:rPr>
              <a:t>the occasion of the </a:t>
            </a:r>
            <a:r>
              <a:rPr lang="hu-HU" b="1" dirty="0" smtClean="0">
                <a:solidFill>
                  <a:srgbClr val="C00000"/>
                </a:solidFill>
              </a:rPr>
              <a:t>16</a:t>
            </a:r>
            <a:r>
              <a:rPr lang="fr-BE" b="1" dirty="0" smtClean="0">
                <a:solidFill>
                  <a:srgbClr val="C00000"/>
                </a:solidFill>
              </a:rPr>
              <a:t>th</a:t>
            </a:r>
            <a:r>
              <a:rPr lang="hu-HU" b="1" dirty="0" smtClean="0">
                <a:solidFill>
                  <a:srgbClr val="C00000"/>
                </a:solidFill>
              </a:rPr>
              <a:t> ICS</a:t>
            </a:r>
          </a:p>
          <a:p>
            <a:r>
              <a:rPr lang="hu-HU" b="1" dirty="0" smtClean="0">
                <a:solidFill>
                  <a:srgbClr val="C00000"/>
                </a:solidFill>
              </a:rPr>
              <a:t>2 session meetings</a:t>
            </a:r>
          </a:p>
          <a:p>
            <a:r>
              <a:rPr lang="en-US" b="1" dirty="0">
                <a:solidFill>
                  <a:srgbClr val="C00000"/>
                </a:solidFill>
              </a:rPr>
              <a:t>reviewed the activities of the past 4 </a:t>
            </a:r>
            <a:r>
              <a:rPr lang="en-US" b="1" dirty="0" smtClean="0">
                <a:solidFill>
                  <a:srgbClr val="C00000"/>
                </a:solidFill>
              </a:rPr>
              <a:t>years</a:t>
            </a:r>
            <a:endParaRPr lang="hu-HU" b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events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technical developments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trainings and educations</a:t>
            </a:r>
          </a:p>
          <a:p>
            <a:r>
              <a:rPr lang="hu-HU" b="1" dirty="0">
                <a:solidFill>
                  <a:srgbClr val="C00000"/>
                </a:solidFill>
              </a:rPr>
              <a:t>defined the tasks ahead</a:t>
            </a:r>
          </a:p>
        </p:txBody>
      </p:sp>
      <p:pic>
        <p:nvPicPr>
          <p:cNvPr id="1026" name="Picture 2" descr="G:\Barlang\17th_ICS_2017\CaversForCavers\16th_ICS_CRC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869160"/>
            <a:ext cx="2164309" cy="176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Barlang\17th_ICS_2017\CaversForCavers\16th_ICS_CRC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48" y="4400583"/>
            <a:ext cx="4302181" cy="223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Barlang\17th_ICS_2017\CaversForCavers\16th_photos_9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96222"/>
            <a:ext cx="3388445" cy="225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866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354" y="448598"/>
            <a:ext cx="63893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Vaumarcus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hu-HU" sz="4800" b="1" dirty="0" smtClean="0">
                <a:solidFill>
                  <a:schemeClr val="accent2"/>
                </a:solidFill>
              </a:rPr>
              <a:t>Switzerland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en-US" sz="4800" b="1" dirty="0">
                <a:solidFill>
                  <a:schemeClr val="accent2"/>
                </a:solidFill>
              </a:rPr>
              <a:t>13-19 </a:t>
            </a:r>
            <a:r>
              <a:rPr lang="en-US" sz="4800" b="1" dirty="0" smtClean="0">
                <a:solidFill>
                  <a:schemeClr val="accent2"/>
                </a:solidFill>
              </a:rPr>
              <a:t>April</a:t>
            </a:r>
            <a:r>
              <a:rPr lang="hu-HU" sz="4800" b="1" dirty="0" smtClean="0">
                <a:solidFill>
                  <a:schemeClr val="accent2"/>
                </a:solidFill>
              </a:rPr>
              <a:t>,</a:t>
            </a:r>
            <a:r>
              <a:rPr lang="en-US" sz="4800" b="1" dirty="0" smtClean="0">
                <a:solidFill>
                  <a:schemeClr val="accent2"/>
                </a:solidFill>
              </a:rPr>
              <a:t> 2015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pic>
        <p:nvPicPr>
          <p:cNvPr id="17411" name="Picture 3" descr="G:\Barlang\BMSZ\13th_ICRC\RISS_photos_AntoineDucommun\298-riss_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27" y="4853508"/>
            <a:ext cx="5588487" cy="181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402" y="2088053"/>
            <a:ext cx="2624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110 cavers </a:t>
            </a:r>
            <a:r>
              <a:rPr lang="en-US" b="1" dirty="0" smtClean="0">
                <a:solidFill>
                  <a:srgbClr val="C00000"/>
                </a:solidFill>
              </a:rPr>
              <a:t>from </a:t>
            </a:r>
            <a:r>
              <a:rPr lang="en-US" b="1" dirty="0">
                <a:solidFill>
                  <a:srgbClr val="C00000"/>
                </a:solidFill>
              </a:rPr>
              <a:t>14 </a:t>
            </a:r>
            <a:r>
              <a:rPr lang="en-US" b="1" dirty="0" smtClean="0">
                <a:solidFill>
                  <a:srgbClr val="C00000"/>
                </a:solidFill>
              </a:rPr>
              <a:t>countries</a:t>
            </a:r>
            <a:r>
              <a:rPr lang="hu-HU" b="1" dirty="0" smtClean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Austria</a:t>
            </a:r>
            <a:r>
              <a:rPr lang="en-US" b="1" i="1" dirty="0">
                <a:solidFill>
                  <a:srgbClr val="C00000"/>
                </a:solidFill>
              </a:rPr>
              <a:t>, Belgium, Bulgaria, Canada, Croatia, France, Germany, Hungary, Italy, Netherlands, New Zealand, Russia, Slovenia and Switzerland</a:t>
            </a:r>
            <a:endParaRPr lang="hu-HU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2869" y="2088053"/>
            <a:ext cx="5589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32 presentations about </a:t>
            </a:r>
            <a:endParaRPr lang="hu-HU" sz="2400" b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hu-HU" b="1" i="1" dirty="0">
                <a:solidFill>
                  <a:srgbClr val="C00000"/>
                </a:solidFill>
              </a:rPr>
              <a:t>e</a:t>
            </a:r>
            <a:r>
              <a:rPr lang="en-US" b="1" i="1" dirty="0" err="1" smtClean="0">
                <a:solidFill>
                  <a:srgbClr val="C00000"/>
                </a:solidFill>
              </a:rPr>
              <a:t>quipment</a:t>
            </a:r>
            <a:r>
              <a:rPr lang="hu-HU" b="1" i="1" dirty="0" smtClean="0">
                <a:solidFill>
                  <a:srgbClr val="C00000"/>
                </a:solidFill>
              </a:rPr>
              <a:t>s </a:t>
            </a:r>
            <a:r>
              <a:rPr lang="en-US" b="1" i="1" dirty="0" smtClean="0">
                <a:solidFill>
                  <a:srgbClr val="C00000"/>
                </a:solidFill>
              </a:rPr>
              <a:t>tests</a:t>
            </a:r>
            <a:endParaRPr lang="hu-HU" sz="2400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introduction of </a:t>
            </a:r>
            <a:endParaRPr lang="hu-HU" sz="2400" b="1" i="1" dirty="0">
              <a:solidFill>
                <a:srgbClr val="C0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cave rescue services of different countries 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endParaRPr lang="hu-HU" sz="2400" b="1" i="1" dirty="0">
              <a:solidFill>
                <a:srgbClr val="C0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European Cave Rescue Association (</a:t>
            </a:r>
            <a:r>
              <a:rPr lang="en-US" b="1" i="1" dirty="0" smtClean="0">
                <a:solidFill>
                  <a:srgbClr val="C00000"/>
                </a:solidFill>
              </a:rPr>
              <a:t>ECRA) </a:t>
            </a:r>
            <a:endParaRPr lang="hu-HU" sz="2400" b="1" i="1" dirty="0">
              <a:solidFill>
                <a:srgbClr val="C0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EU Civil Protection </a:t>
            </a:r>
            <a:r>
              <a:rPr lang="en-US" b="1" i="1" dirty="0" smtClean="0">
                <a:solidFill>
                  <a:srgbClr val="C00000"/>
                </a:solidFill>
              </a:rPr>
              <a:t>Mechanism</a:t>
            </a:r>
            <a:endParaRPr lang="hu-HU" sz="2400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medical session </a:t>
            </a:r>
            <a:r>
              <a:rPr lang="en-US" b="1" i="1" dirty="0" smtClean="0">
                <a:solidFill>
                  <a:srgbClr val="C00000"/>
                </a:solidFill>
              </a:rPr>
              <a:t>diving rescue</a:t>
            </a:r>
            <a:endParaRPr lang="hu-HU" sz="2400" b="1" i="1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prevention and training </a:t>
            </a:r>
            <a:endParaRPr lang="hu-HU" b="1" i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C00000"/>
                </a:solidFill>
              </a:rPr>
              <a:t>emergency </a:t>
            </a:r>
            <a:r>
              <a:rPr lang="en-US" b="1" i="1" dirty="0">
                <a:solidFill>
                  <a:srgbClr val="C00000"/>
                </a:solidFill>
              </a:rPr>
              <a:t>medical assistance by </a:t>
            </a:r>
            <a:r>
              <a:rPr lang="en-US" b="1" i="1" dirty="0" smtClean="0">
                <a:solidFill>
                  <a:srgbClr val="C00000"/>
                </a:solidFill>
              </a:rPr>
              <a:t>air</a:t>
            </a:r>
            <a:endParaRPr lang="hu-HU" b="1" i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6844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8354" y="448598"/>
            <a:ext cx="7752038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Sydney</a:t>
            </a:r>
            <a:r>
              <a:rPr lang="fr-BE" sz="4800" b="1" dirty="0" smtClean="0">
                <a:solidFill>
                  <a:schemeClr val="accent2"/>
                </a:solidFill>
              </a:rPr>
              <a:t>/</a:t>
            </a:r>
            <a:r>
              <a:rPr lang="hu-HU" sz="4800" b="1" dirty="0" smtClean="0">
                <a:solidFill>
                  <a:schemeClr val="accent2"/>
                </a:solidFill>
              </a:rPr>
              <a:t>Australia</a:t>
            </a:r>
            <a:r>
              <a:rPr lang="fr-BE" sz="4800" b="1" i="1" dirty="0" smtClean="0"/>
              <a:t> </a:t>
            </a:r>
            <a:endParaRPr lang="hu-HU" sz="4800" b="1" i="1" dirty="0" smtClean="0"/>
          </a:p>
          <a:p>
            <a:r>
              <a:rPr lang="hu-HU" sz="4800" b="1" dirty="0" smtClean="0">
                <a:solidFill>
                  <a:schemeClr val="accent2"/>
                </a:solidFill>
              </a:rPr>
              <a:t>2</a:t>
            </a:r>
            <a:r>
              <a:rPr lang="en-US" sz="4800" b="1" dirty="0" smtClean="0">
                <a:solidFill>
                  <a:schemeClr val="accent2"/>
                </a:solidFill>
              </a:rPr>
              <a:t>3-</a:t>
            </a:r>
            <a:r>
              <a:rPr lang="hu-HU" sz="4800" b="1" dirty="0" smtClean="0">
                <a:solidFill>
                  <a:schemeClr val="accent2"/>
                </a:solidFill>
              </a:rPr>
              <a:t>2</a:t>
            </a:r>
            <a:r>
              <a:rPr lang="en-US" sz="4800" b="1" dirty="0" smtClean="0">
                <a:solidFill>
                  <a:schemeClr val="accent2"/>
                </a:solidFill>
              </a:rPr>
              <a:t>9 </a:t>
            </a:r>
            <a:r>
              <a:rPr lang="hu-HU" sz="4800" b="1" dirty="0" smtClean="0">
                <a:solidFill>
                  <a:schemeClr val="accent2"/>
                </a:solidFill>
              </a:rPr>
              <a:t>July,</a:t>
            </a:r>
            <a:r>
              <a:rPr lang="en-US" sz="4800" b="1" dirty="0" smtClean="0">
                <a:solidFill>
                  <a:schemeClr val="accent2"/>
                </a:solidFill>
              </a:rPr>
              <a:t> 201</a:t>
            </a:r>
            <a:r>
              <a:rPr lang="hu-HU" sz="4800" b="1" dirty="0" smtClean="0">
                <a:solidFill>
                  <a:schemeClr val="accent2"/>
                </a:solidFill>
              </a:rPr>
              <a:t>7</a:t>
            </a:r>
          </a:p>
          <a:p>
            <a:endParaRPr lang="hu-HU" sz="4000" b="1" dirty="0">
              <a:solidFill>
                <a:schemeClr val="accent2"/>
              </a:solidFill>
            </a:endParaRPr>
          </a:p>
          <a:p>
            <a:pPr lvl="1"/>
            <a:r>
              <a:rPr lang="hu-HU" sz="4000" b="1" dirty="0" smtClean="0">
                <a:solidFill>
                  <a:schemeClr val="accent2"/>
                </a:solidFill>
              </a:rPr>
              <a:t>...../..... 2019</a:t>
            </a:r>
          </a:p>
          <a:p>
            <a:pPr lvl="1"/>
            <a:r>
              <a:rPr lang="hu-HU" sz="4000" b="1" dirty="0">
                <a:solidFill>
                  <a:schemeClr val="accent2"/>
                </a:solidFill>
              </a:rPr>
              <a:t>	</a:t>
            </a:r>
            <a:r>
              <a:rPr lang="hu-HU" sz="4000" b="1" dirty="0" smtClean="0">
                <a:solidFill>
                  <a:schemeClr val="accent2"/>
                </a:solidFill>
              </a:rPr>
              <a:t>  </a:t>
            </a:r>
            <a:r>
              <a:rPr lang="hu-HU" sz="3200" b="1" dirty="0" smtClean="0">
                <a:solidFill>
                  <a:schemeClr val="accent2"/>
                </a:solidFill>
              </a:rPr>
              <a:t>...../..... 2021</a:t>
            </a:r>
            <a:endParaRPr lang="hu-HU" sz="3200" b="1" dirty="0">
              <a:solidFill>
                <a:schemeClr val="accent2"/>
              </a:solidFill>
            </a:endParaRPr>
          </a:p>
          <a:p>
            <a:pPr lvl="2"/>
            <a:r>
              <a:rPr lang="hu-HU" sz="4000" b="1" dirty="0">
                <a:solidFill>
                  <a:schemeClr val="accent2"/>
                </a:solidFill>
              </a:rPr>
              <a:t>	</a:t>
            </a:r>
            <a:r>
              <a:rPr lang="hu-HU" sz="2400" b="1" dirty="0" smtClean="0">
                <a:solidFill>
                  <a:schemeClr val="accent2"/>
                </a:solidFill>
              </a:rPr>
              <a:t>...../..... 2023</a:t>
            </a:r>
          </a:p>
          <a:p>
            <a:pPr lvl="2"/>
            <a:r>
              <a:rPr lang="hu-HU" sz="2400" b="1" dirty="0" smtClean="0">
                <a:solidFill>
                  <a:schemeClr val="accent2"/>
                </a:solidFill>
              </a:rPr>
              <a:t>	</a:t>
            </a:r>
          </a:p>
          <a:p>
            <a:pPr lvl="5"/>
            <a:r>
              <a:rPr lang="hu-HU" b="1" dirty="0">
                <a:solidFill>
                  <a:schemeClr val="accent2"/>
                </a:solidFill>
              </a:rPr>
              <a:t>...../..... </a:t>
            </a:r>
            <a:r>
              <a:rPr lang="hu-HU" b="1" dirty="0" smtClean="0">
                <a:solidFill>
                  <a:schemeClr val="accent2"/>
                </a:solidFill>
              </a:rPr>
              <a:t>2025</a:t>
            </a:r>
            <a:endParaRPr lang="hu-HU" b="1" dirty="0">
              <a:solidFill>
                <a:schemeClr val="accent2"/>
              </a:solidFill>
            </a:endParaRPr>
          </a:p>
          <a:p>
            <a:pPr lvl="2"/>
            <a:r>
              <a:rPr lang="hu-HU" sz="2400" b="1" dirty="0" smtClean="0">
                <a:solidFill>
                  <a:schemeClr val="accent2"/>
                </a:solidFill>
              </a:rPr>
              <a:t>	</a:t>
            </a:r>
          </a:p>
          <a:p>
            <a:pPr lvl="2"/>
            <a:endParaRPr lang="hu-HU" sz="2400" b="1" dirty="0">
              <a:solidFill>
                <a:schemeClr val="accent2"/>
              </a:solidFill>
            </a:endParaRPr>
          </a:p>
          <a:p>
            <a:pPr lvl="2"/>
            <a:r>
              <a:rPr lang="hu-HU" sz="2400" b="1" dirty="0" smtClean="0">
                <a:solidFill>
                  <a:schemeClr val="accent2"/>
                </a:solidFill>
              </a:rPr>
              <a:t>		</a:t>
            </a:r>
          </a:p>
          <a:p>
            <a:pPr lvl="2"/>
            <a:r>
              <a:rPr lang="hu-HU" sz="2400" b="1" dirty="0">
                <a:solidFill>
                  <a:schemeClr val="accent2"/>
                </a:solidFill>
              </a:rPr>
              <a:t>	</a:t>
            </a:r>
            <a:r>
              <a:rPr lang="hu-HU" sz="2400" b="1" dirty="0" smtClean="0">
                <a:solidFill>
                  <a:schemeClr val="accent2"/>
                </a:solidFill>
              </a:rPr>
              <a:t>	towards next 50 years</a:t>
            </a:r>
          </a:p>
          <a:p>
            <a:pPr lvl="2"/>
            <a:endParaRPr lang="hu-HU" sz="4000" b="1" dirty="0">
              <a:solidFill>
                <a:schemeClr val="accent2"/>
              </a:solidFill>
            </a:endParaRPr>
          </a:p>
          <a:p>
            <a:pPr lvl="2"/>
            <a:endParaRPr lang="hu-HU" sz="4000" b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>
            <a:off x="3419872" y="5229200"/>
            <a:ext cx="804501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7811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188" y="-4316"/>
            <a:ext cx="10291886" cy="686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027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556792"/>
            <a:ext cx="36766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484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5470" y="3244334"/>
            <a:ext cx="3044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Before UIS CRC</a:t>
            </a:r>
            <a:endParaRPr lang="hu-HU" sz="3600" b="1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6" y="2633429"/>
            <a:ext cx="1945952" cy="300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2510" y="404664"/>
            <a:ext cx="4001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Before UIS CRC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943" y="134076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first </a:t>
            </a:r>
            <a:r>
              <a:rPr lang="hu-HU" b="1" i="1" dirty="0">
                <a:solidFill>
                  <a:schemeClr val="accent2"/>
                </a:solidFill>
              </a:rPr>
              <a:t>international meeting</a:t>
            </a:r>
            <a:r>
              <a:rPr lang="hu-HU" dirty="0">
                <a:solidFill>
                  <a:schemeClr val="accent2"/>
                </a:solidFill>
              </a:rPr>
              <a:t> </a:t>
            </a:r>
            <a:br>
              <a:rPr lang="hu-HU" dirty="0">
                <a:solidFill>
                  <a:schemeClr val="accent2"/>
                </a:solidFill>
              </a:rPr>
            </a:br>
            <a:endParaRPr lang="hu-HU" dirty="0" smtClean="0">
              <a:solidFill>
                <a:schemeClr val="accent2"/>
              </a:solidFill>
            </a:endParaRPr>
          </a:p>
          <a:p>
            <a:r>
              <a:rPr lang="fr-BE" b="1" i="1" dirty="0" smtClean="0">
                <a:solidFill>
                  <a:schemeClr val="accent2"/>
                </a:solidFill>
              </a:rPr>
              <a:t>Bruxelles </a:t>
            </a:r>
            <a:r>
              <a:rPr lang="fr-BE" b="1" i="1" dirty="0">
                <a:solidFill>
                  <a:schemeClr val="accent2"/>
                </a:solidFill>
              </a:rPr>
              <a:t>and Han-sur-</a:t>
            </a:r>
            <a:r>
              <a:rPr lang="fr-BE" b="1" i="1" dirty="0" err="1">
                <a:solidFill>
                  <a:schemeClr val="accent2"/>
                </a:solidFill>
              </a:rPr>
              <a:t>Lesse</a:t>
            </a:r>
            <a:r>
              <a:rPr lang="fr-BE" b="1" i="1" dirty="0">
                <a:solidFill>
                  <a:schemeClr val="accent2"/>
                </a:solidFill>
              </a:rPr>
              <a:t>/</a:t>
            </a:r>
            <a:r>
              <a:rPr lang="fr-BE" b="1" i="1" dirty="0" err="1">
                <a:solidFill>
                  <a:schemeClr val="accent2"/>
                </a:solidFill>
              </a:rPr>
              <a:t>Belgium</a:t>
            </a:r>
            <a:endParaRPr lang="hu-HU" dirty="0">
              <a:solidFill>
                <a:schemeClr val="accent2"/>
              </a:solidFill>
            </a:endParaRPr>
          </a:p>
          <a:p>
            <a:r>
              <a:rPr lang="hu-HU" b="1" i="1" dirty="0" smtClean="0">
                <a:solidFill>
                  <a:schemeClr val="accent2"/>
                </a:solidFill>
              </a:rPr>
              <a:t>13-15 April, 1963 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9614" y="1340768"/>
            <a:ext cx="25524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b="1" i="1" dirty="0">
                <a:solidFill>
                  <a:schemeClr val="accent2"/>
                </a:solidFill>
              </a:rPr>
              <a:t>8 countries </a:t>
            </a:r>
            <a:r>
              <a:rPr lang="fr-BE" b="1" i="1" dirty="0" err="1">
                <a:solidFill>
                  <a:schemeClr val="accent2"/>
                </a:solidFill>
              </a:rPr>
              <a:t>participated</a:t>
            </a:r>
            <a:r>
              <a:rPr lang="fr-BE" b="1" i="1" dirty="0">
                <a:solidFill>
                  <a:schemeClr val="accent2"/>
                </a:solidFill>
              </a:rPr>
              <a:t>: </a:t>
            </a:r>
            <a:r>
              <a:rPr lang="fr-BE" b="1" i="1" dirty="0" err="1" smtClean="0">
                <a:solidFill>
                  <a:schemeClr val="accent2"/>
                </a:solidFill>
              </a:rPr>
              <a:t>England</a:t>
            </a:r>
            <a:r>
              <a:rPr lang="fr-BE" b="1" i="1" dirty="0" smtClean="0">
                <a:solidFill>
                  <a:schemeClr val="accent2"/>
                </a:solidFill>
              </a:rPr>
              <a:t> </a:t>
            </a:r>
            <a:r>
              <a:rPr lang="hu-HU" b="1" i="1" dirty="0" smtClean="0">
                <a:solidFill>
                  <a:schemeClr val="accent2"/>
                </a:solidFill>
              </a:rPr>
              <a:t/>
            </a:r>
            <a:br>
              <a:rPr lang="hu-HU" b="1" i="1" dirty="0" smtClean="0">
                <a:solidFill>
                  <a:schemeClr val="accent2"/>
                </a:solidFill>
              </a:rPr>
            </a:br>
            <a:r>
              <a:rPr lang="fr-BE" b="1" i="1" dirty="0" err="1" smtClean="0">
                <a:solidFill>
                  <a:schemeClr val="accent2"/>
                </a:solidFill>
              </a:rPr>
              <a:t>Belgium</a:t>
            </a:r>
            <a:r>
              <a:rPr lang="fr-BE" b="1" i="1" dirty="0" smtClean="0">
                <a:solidFill>
                  <a:schemeClr val="accent2"/>
                </a:solidFill>
              </a:rPr>
              <a:t> </a:t>
            </a:r>
            <a:r>
              <a:rPr lang="hu-HU" b="1" i="1" dirty="0" smtClean="0">
                <a:solidFill>
                  <a:schemeClr val="accent2"/>
                </a:solidFill>
              </a:rPr>
              <a:t/>
            </a:r>
            <a:br>
              <a:rPr lang="hu-HU" b="1" i="1" dirty="0" smtClean="0">
                <a:solidFill>
                  <a:schemeClr val="accent2"/>
                </a:solidFill>
              </a:rPr>
            </a:br>
            <a:r>
              <a:rPr lang="fr-BE" b="1" i="1" dirty="0" smtClean="0">
                <a:solidFill>
                  <a:schemeClr val="accent2"/>
                </a:solidFill>
              </a:rPr>
              <a:t>France </a:t>
            </a:r>
            <a:r>
              <a:rPr lang="hu-HU" b="1" i="1" dirty="0" smtClean="0">
                <a:solidFill>
                  <a:schemeClr val="accent2"/>
                </a:solidFill>
              </a:rPr>
              <a:t/>
            </a:r>
            <a:br>
              <a:rPr lang="hu-HU" b="1" i="1" dirty="0" smtClean="0">
                <a:solidFill>
                  <a:schemeClr val="accent2"/>
                </a:solidFill>
              </a:rPr>
            </a:br>
            <a:r>
              <a:rPr lang="fr-BE" b="1" i="1" dirty="0" smtClean="0">
                <a:solidFill>
                  <a:schemeClr val="accent2"/>
                </a:solidFill>
              </a:rPr>
              <a:t>Lebanon </a:t>
            </a:r>
            <a:r>
              <a:rPr lang="hu-HU" b="1" i="1" dirty="0" smtClean="0">
                <a:solidFill>
                  <a:schemeClr val="accent2"/>
                </a:solidFill>
              </a:rPr>
              <a:t/>
            </a:r>
            <a:br>
              <a:rPr lang="hu-HU" b="1" i="1" dirty="0" smtClean="0">
                <a:solidFill>
                  <a:schemeClr val="accent2"/>
                </a:solidFill>
              </a:rPr>
            </a:br>
            <a:r>
              <a:rPr lang="fr-BE" b="1" i="1" dirty="0" smtClean="0">
                <a:solidFill>
                  <a:schemeClr val="accent2"/>
                </a:solidFill>
              </a:rPr>
              <a:t>Luxembourg </a:t>
            </a:r>
            <a:r>
              <a:rPr lang="hu-HU" b="1" i="1" dirty="0" smtClean="0">
                <a:solidFill>
                  <a:schemeClr val="accent2"/>
                </a:solidFill>
              </a:rPr>
              <a:t/>
            </a:r>
            <a:br>
              <a:rPr lang="hu-HU" b="1" i="1" dirty="0" smtClean="0">
                <a:solidFill>
                  <a:schemeClr val="accent2"/>
                </a:solidFill>
              </a:rPr>
            </a:br>
            <a:r>
              <a:rPr lang="fr-BE" b="1" i="1" dirty="0" err="1" smtClean="0">
                <a:solidFill>
                  <a:schemeClr val="accent2"/>
                </a:solidFill>
              </a:rPr>
              <a:t>Italy</a:t>
            </a:r>
            <a:r>
              <a:rPr lang="fr-BE" b="1" i="1" dirty="0" smtClean="0">
                <a:solidFill>
                  <a:schemeClr val="accent2"/>
                </a:solidFill>
              </a:rPr>
              <a:t> </a:t>
            </a:r>
            <a:r>
              <a:rPr lang="hu-HU" b="1" i="1" dirty="0" smtClean="0">
                <a:solidFill>
                  <a:schemeClr val="accent2"/>
                </a:solidFill>
              </a:rPr>
              <a:t/>
            </a:r>
            <a:br>
              <a:rPr lang="hu-HU" b="1" i="1" dirty="0" smtClean="0">
                <a:solidFill>
                  <a:schemeClr val="accent2"/>
                </a:solidFill>
              </a:rPr>
            </a:br>
            <a:r>
              <a:rPr lang="fr-BE" b="1" i="1" dirty="0" smtClean="0">
                <a:solidFill>
                  <a:schemeClr val="accent2"/>
                </a:solidFill>
              </a:rPr>
              <a:t>Romania </a:t>
            </a:r>
            <a:r>
              <a:rPr lang="hu-HU" b="1" i="1" dirty="0" smtClean="0">
                <a:solidFill>
                  <a:schemeClr val="accent2"/>
                </a:solidFill>
              </a:rPr>
              <a:t/>
            </a:r>
            <a:br>
              <a:rPr lang="hu-HU" b="1" i="1" dirty="0" smtClean="0">
                <a:solidFill>
                  <a:schemeClr val="accent2"/>
                </a:solidFill>
              </a:rPr>
            </a:br>
            <a:r>
              <a:rPr lang="fr-BE" b="1" i="1" dirty="0" err="1" smtClean="0">
                <a:solidFill>
                  <a:schemeClr val="accent2"/>
                </a:solidFill>
              </a:rPr>
              <a:t>Switzerland</a:t>
            </a:r>
            <a:endParaRPr lang="hu-HU" b="1" i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5562" y="3807668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>
                <a:solidFill>
                  <a:schemeClr val="accent2"/>
                </a:solidFill>
              </a:rPr>
              <a:t>Discussed topics :</a:t>
            </a:r>
            <a:endParaRPr lang="hu-HU" b="1" i="1" dirty="0">
              <a:solidFill>
                <a:schemeClr val="accent2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 err="1">
                <a:solidFill>
                  <a:schemeClr val="accent2"/>
                </a:solidFill>
              </a:rPr>
              <a:t>necessity</a:t>
            </a:r>
            <a:r>
              <a:rPr lang="fr-BE" b="1" i="1" dirty="0">
                <a:solidFill>
                  <a:schemeClr val="accent2"/>
                </a:solidFill>
              </a:rPr>
              <a:t> for </a:t>
            </a:r>
            <a:r>
              <a:rPr lang="fr-BE" b="1" i="1" dirty="0" err="1">
                <a:solidFill>
                  <a:schemeClr val="accent2"/>
                </a:solidFill>
              </a:rPr>
              <a:t>caving</a:t>
            </a:r>
            <a:r>
              <a:rPr lang="fr-BE" b="1" i="1" dirty="0">
                <a:solidFill>
                  <a:schemeClr val="accent2"/>
                </a:solidFill>
              </a:rPr>
              <a:t> leaders to </a:t>
            </a:r>
            <a:r>
              <a:rPr lang="fr-BE" b="1" i="1" dirty="0" err="1">
                <a:solidFill>
                  <a:schemeClr val="accent2"/>
                </a:solidFill>
              </a:rPr>
              <a:t>be</a:t>
            </a:r>
            <a:r>
              <a:rPr lang="fr-BE" b="1" i="1" dirty="0">
                <a:solidFill>
                  <a:schemeClr val="accent2"/>
                </a:solidFill>
              </a:rPr>
              <a:t> </a:t>
            </a:r>
            <a:r>
              <a:rPr lang="fr-BE" b="1" i="1" dirty="0" err="1">
                <a:solidFill>
                  <a:schemeClr val="accent2"/>
                </a:solidFill>
              </a:rPr>
              <a:t>ready</a:t>
            </a:r>
            <a:r>
              <a:rPr lang="fr-BE" b="1" i="1" dirty="0">
                <a:solidFill>
                  <a:schemeClr val="accent2"/>
                </a:solidFill>
              </a:rPr>
              <a:t> to carry out </a:t>
            </a:r>
            <a:r>
              <a:rPr lang="fr-BE" b="1" i="1" dirty="0" err="1">
                <a:solidFill>
                  <a:schemeClr val="accent2"/>
                </a:solidFill>
              </a:rPr>
              <a:t>rescues</a:t>
            </a:r>
            <a:r>
              <a:rPr lang="fr-BE" b="1" i="1" dirty="0">
                <a:solidFill>
                  <a:schemeClr val="accent2"/>
                </a:solidFill>
              </a:rPr>
              <a:t> </a:t>
            </a:r>
            <a:r>
              <a:rPr lang="fr-BE" b="1" i="1" dirty="0" err="1" smtClean="0">
                <a:solidFill>
                  <a:schemeClr val="accent2"/>
                </a:solidFill>
              </a:rPr>
              <a:t>themselves</a:t>
            </a:r>
            <a:endParaRPr lang="hu-HU" b="1" i="1" dirty="0">
              <a:solidFill>
                <a:schemeClr val="accent2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hu-HU" b="1" i="1" dirty="0">
                <a:solidFill>
                  <a:schemeClr val="accent2"/>
                </a:solidFill>
              </a:rPr>
              <a:t>involvement of the country where a rescue operation is being </a:t>
            </a:r>
            <a:r>
              <a:rPr lang="hu-HU" b="1" i="1" dirty="0" smtClean="0">
                <a:solidFill>
                  <a:schemeClr val="accent2"/>
                </a:solidFill>
              </a:rPr>
              <a:t>conducted</a:t>
            </a:r>
            <a:endParaRPr lang="hu-HU" b="1" i="1" dirty="0">
              <a:solidFill>
                <a:schemeClr val="accent2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>
                <a:solidFill>
                  <a:schemeClr val="accent2"/>
                </a:solidFill>
              </a:rPr>
              <a:t>recognition of </a:t>
            </a:r>
            <a:r>
              <a:rPr lang="fr-BE" b="1" i="1" dirty="0" err="1">
                <a:solidFill>
                  <a:schemeClr val="accent2"/>
                </a:solidFill>
              </a:rPr>
              <a:t>legal</a:t>
            </a:r>
            <a:r>
              <a:rPr lang="fr-BE" b="1" i="1" dirty="0">
                <a:solidFill>
                  <a:schemeClr val="accent2"/>
                </a:solidFill>
              </a:rPr>
              <a:t> </a:t>
            </a:r>
            <a:r>
              <a:rPr lang="fr-BE" b="1" i="1" dirty="0" smtClean="0">
                <a:solidFill>
                  <a:schemeClr val="accent2"/>
                </a:solidFill>
              </a:rPr>
              <a:t>power</a:t>
            </a:r>
            <a:endParaRPr lang="hu-HU" b="1" i="1" dirty="0">
              <a:solidFill>
                <a:schemeClr val="accent2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 err="1">
                <a:solidFill>
                  <a:schemeClr val="accent2"/>
                </a:solidFill>
              </a:rPr>
              <a:t>search</a:t>
            </a:r>
            <a:r>
              <a:rPr lang="fr-BE" b="1" i="1" dirty="0">
                <a:solidFill>
                  <a:schemeClr val="accent2"/>
                </a:solidFill>
              </a:rPr>
              <a:t> for an adaptive </a:t>
            </a:r>
            <a:r>
              <a:rPr lang="fr-BE" b="1" i="1" dirty="0" err="1" smtClean="0">
                <a:solidFill>
                  <a:schemeClr val="accent2"/>
                </a:solidFill>
              </a:rPr>
              <a:t>stretcher</a:t>
            </a:r>
            <a:endParaRPr lang="hu-HU" b="1" i="1" dirty="0">
              <a:solidFill>
                <a:schemeClr val="accent2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fr-BE" b="1" i="1" dirty="0">
                <a:solidFill>
                  <a:schemeClr val="accent2"/>
                </a:solidFill>
              </a:rPr>
              <a:t>post-siphon </a:t>
            </a:r>
            <a:r>
              <a:rPr lang="fr-BE" b="1" i="1" dirty="0" err="1">
                <a:solidFill>
                  <a:schemeClr val="accent2"/>
                </a:solidFill>
              </a:rPr>
              <a:t>rescue</a:t>
            </a:r>
            <a:r>
              <a:rPr lang="fr-BE" b="1" i="1" dirty="0">
                <a:solidFill>
                  <a:schemeClr val="accent2"/>
                </a:solidFill>
              </a:rPr>
              <a:t> </a:t>
            </a:r>
            <a:r>
              <a:rPr lang="fr-BE" b="1" i="1" dirty="0" err="1" smtClean="0">
                <a:solidFill>
                  <a:schemeClr val="accent2"/>
                </a:solidFill>
              </a:rPr>
              <a:t>problems</a:t>
            </a:r>
            <a:endParaRPr lang="hu-HU" b="1" i="1" dirty="0">
              <a:solidFill>
                <a:schemeClr val="accent2"/>
              </a:solidFill>
            </a:endParaRPr>
          </a:p>
          <a:p>
            <a:endParaRPr lang="hu-HU" b="1" i="1" dirty="0">
              <a:solidFill>
                <a:schemeClr val="accent2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6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G:\Barlang\UIS_50\UIS_Ljubljana\UISborn_Ljubljana_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" y="0"/>
            <a:ext cx="9663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8354" y="448598"/>
            <a:ext cx="7575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Establishment of the UIS CRC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688" y="2744053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>
                <a:solidFill>
                  <a:schemeClr val="bg1"/>
                </a:solidFill>
              </a:rPr>
              <a:t>4th International Congress of Speleology was held in Postojna/Yugoslavia in 1965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688" y="364548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>
                <a:solidFill>
                  <a:schemeClr val="bg1"/>
                </a:solidFill>
              </a:rPr>
              <a:t>d</a:t>
            </a:r>
            <a:r>
              <a:rPr lang="fr-BE" b="1" i="1" dirty="0" err="1" smtClean="0">
                <a:solidFill>
                  <a:schemeClr val="bg1"/>
                </a:solidFill>
              </a:rPr>
              <a:t>uring</a:t>
            </a:r>
            <a:r>
              <a:rPr lang="fr-BE" b="1" i="1" dirty="0" smtClean="0">
                <a:solidFill>
                  <a:schemeClr val="bg1"/>
                </a:solidFill>
              </a:rPr>
              <a:t> </a:t>
            </a:r>
            <a:r>
              <a:rPr lang="fr-BE" b="1" i="1" dirty="0">
                <a:solidFill>
                  <a:schemeClr val="bg1"/>
                </a:solidFill>
              </a:rPr>
              <a:t>the General </a:t>
            </a:r>
            <a:r>
              <a:rPr lang="fr-BE" b="1" i="1" dirty="0" err="1">
                <a:solidFill>
                  <a:schemeClr val="bg1"/>
                </a:solidFill>
              </a:rPr>
              <a:t>Assembly</a:t>
            </a:r>
            <a:r>
              <a:rPr lang="fr-BE" b="1" i="1" dirty="0">
                <a:solidFill>
                  <a:schemeClr val="bg1"/>
                </a:solidFill>
              </a:rPr>
              <a:t> 23 countries </a:t>
            </a:r>
            <a:r>
              <a:rPr lang="fr-BE" b="1" i="1" dirty="0" err="1">
                <a:solidFill>
                  <a:schemeClr val="bg1"/>
                </a:solidFill>
              </a:rPr>
              <a:t>decided</a:t>
            </a:r>
            <a:r>
              <a:rPr lang="fr-BE" b="1" i="1" dirty="0">
                <a:solidFill>
                  <a:schemeClr val="bg1"/>
                </a:solidFill>
              </a:rPr>
              <a:t> </a:t>
            </a:r>
            <a:r>
              <a:rPr lang="hu-HU" b="1" i="1" dirty="0" smtClean="0">
                <a:solidFill>
                  <a:schemeClr val="bg1"/>
                </a:solidFill>
              </a:rPr>
              <a:t>to </a:t>
            </a:r>
            <a:r>
              <a:rPr lang="fr-BE" b="1" i="1" dirty="0" err="1" smtClean="0">
                <a:solidFill>
                  <a:schemeClr val="bg1"/>
                </a:solidFill>
              </a:rPr>
              <a:t>establish</a:t>
            </a:r>
            <a:r>
              <a:rPr lang="fr-BE" b="1" i="1" dirty="0" smtClean="0">
                <a:solidFill>
                  <a:schemeClr val="bg1"/>
                </a:solidFill>
              </a:rPr>
              <a:t> </a:t>
            </a:r>
            <a:r>
              <a:rPr lang="fr-BE" b="1" i="1" dirty="0">
                <a:solidFill>
                  <a:schemeClr val="bg1"/>
                </a:solidFill>
              </a:rPr>
              <a:t>the </a:t>
            </a:r>
            <a:r>
              <a:rPr lang="fr-BE" b="1" i="1" dirty="0" smtClean="0">
                <a:solidFill>
                  <a:schemeClr val="bg1"/>
                </a:solidFill>
              </a:rPr>
              <a:t>UIS</a:t>
            </a:r>
            <a:endParaRPr lang="hu-HU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2977" y="4323110"/>
            <a:ext cx="602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>
                <a:solidFill>
                  <a:schemeClr val="bg1"/>
                </a:solidFill>
              </a:rPr>
              <a:t>CRC was among </a:t>
            </a:r>
            <a:r>
              <a:rPr lang="hu-HU" b="1" i="1" dirty="0">
                <a:solidFill>
                  <a:schemeClr val="bg1"/>
                </a:solidFill>
              </a:rPr>
              <a:t>the first three </a:t>
            </a:r>
            <a:r>
              <a:rPr lang="hu-HU" b="1" i="1" dirty="0" smtClean="0">
                <a:solidFill>
                  <a:schemeClr val="bg1"/>
                </a:solidFill>
              </a:rPr>
              <a:t>commissions</a:t>
            </a:r>
            <a:endParaRPr lang="hu-HU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2978" y="495804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chemeClr val="bg1"/>
                </a:solidFill>
              </a:rPr>
              <a:t>proposal was made by Alexis de Martynoff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0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Barlang\17th_ICS_2017\CaversForCavers\Karabi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0" y="-387224"/>
            <a:ext cx="10030723" cy="79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34" y="423198"/>
            <a:ext cx="60421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Key persons of UIS CRC</a:t>
            </a:r>
            <a:endParaRPr lang="hu-HU" sz="4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39520" y="1628800"/>
            <a:ext cx="3114122" cy="648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800" b="1" i="1" dirty="0">
                <a:solidFill>
                  <a:schemeClr val="bg1"/>
                </a:solidFill>
              </a:rPr>
              <a:t>Alexis de </a:t>
            </a:r>
            <a:r>
              <a:rPr lang="hu-HU" sz="2800" b="1" i="1" dirty="0" smtClean="0">
                <a:solidFill>
                  <a:schemeClr val="bg1"/>
                </a:solidFill>
              </a:rPr>
              <a:t>Martynoff</a:t>
            </a:r>
          </a:p>
          <a:p>
            <a:pPr>
              <a:lnSpc>
                <a:spcPct val="150000"/>
              </a:lnSpc>
            </a:pPr>
            <a:r>
              <a:rPr lang="hu-HU" sz="2800" b="1" i="1" dirty="0">
                <a:solidFill>
                  <a:schemeClr val="bg1"/>
                </a:solidFill>
              </a:rPr>
              <a:t>Mike </a:t>
            </a:r>
            <a:r>
              <a:rPr lang="hu-HU" sz="2800" b="1" i="1" dirty="0" smtClean="0">
                <a:solidFill>
                  <a:schemeClr val="bg1"/>
                </a:solidFill>
              </a:rPr>
              <a:t>Meredith</a:t>
            </a:r>
          </a:p>
          <a:p>
            <a:pPr>
              <a:lnSpc>
                <a:spcPct val="150000"/>
              </a:lnSpc>
            </a:pPr>
            <a:r>
              <a:rPr lang="hu-HU" sz="2800" b="1" i="1" dirty="0">
                <a:solidFill>
                  <a:schemeClr val="bg1"/>
                </a:solidFill>
              </a:rPr>
              <a:t>André </a:t>
            </a:r>
            <a:r>
              <a:rPr lang="hu-HU" sz="2800" b="1" i="1" dirty="0" smtClean="0">
                <a:solidFill>
                  <a:schemeClr val="bg1"/>
                </a:solidFill>
              </a:rPr>
              <a:t>Slagmolen</a:t>
            </a:r>
          </a:p>
          <a:p>
            <a:pPr>
              <a:lnSpc>
                <a:spcPct val="150000"/>
              </a:lnSpc>
            </a:pPr>
            <a:r>
              <a:rPr lang="hu-HU" sz="2800" b="1" i="1" dirty="0">
                <a:solidFill>
                  <a:schemeClr val="bg1"/>
                </a:solidFill>
              </a:rPr>
              <a:t>Christian </a:t>
            </a:r>
            <a:r>
              <a:rPr lang="hu-HU" sz="2800" b="1" i="1" dirty="0" smtClean="0">
                <a:solidFill>
                  <a:schemeClr val="bg1"/>
                </a:solidFill>
              </a:rPr>
              <a:t>Dodelin</a:t>
            </a:r>
          </a:p>
          <a:p>
            <a:pPr>
              <a:lnSpc>
                <a:spcPct val="150000"/>
              </a:lnSpc>
            </a:pPr>
            <a:r>
              <a:rPr lang="hu-HU" sz="2800" b="1" i="1" dirty="0">
                <a:solidFill>
                  <a:schemeClr val="bg1"/>
                </a:solidFill>
              </a:rPr>
              <a:t>Gyorgy Denes</a:t>
            </a:r>
          </a:p>
          <a:p>
            <a:pPr>
              <a:lnSpc>
                <a:spcPct val="150000"/>
              </a:lnSpc>
            </a:pPr>
            <a:endParaRPr lang="hu-HU" sz="2800" b="1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2800" b="1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hu-HU" sz="2800" b="1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2800" b="1" i="1" dirty="0" smtClean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hu-HU" sz="2800" b="1" i="1" dirty="0">
              <a:solidFill>
                <a:schemeClr val="bg1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156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84" y="1268760"/>
            <a:ext cx="2827714" cy="418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434" y="423198"/>
            <a:ext cx="536396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>
                <a:solidFill>
                  <a:srgbClr val="C00000"/>
                </a:solidFill>
              </a:rPr>
              <a:t>Alexis de Martynoff </a:t>
            </a:r>
            <a:r>
              <a:rPr lang="hu-HU" sz="4800" b="1" dirty="0" smtClean="0">
                <a:solidFill>
                  <a:srgbClr val="C00000"/>
                </a:solidFill>
              </a:rPr>
              <a:t/>
            </a:r>
            <a:br>
              <a:rPr lang="hu-HU" sz="4800" b="1" dirty="0" smtClean="0">
                <a:solidFill>
                  <a:srgbClr val="C00000"/>
                </a:solidFill>
              </a:rPr>
            </a:br>
            <a:r>
              <a:rPr lang="hu-HU" sz="4800" b="1" dirty="0" smtClean="0">
                <a:solidFill>
                  <a:srgbClr val="C00000"/>
                </a:solidFill>
              </a:rPr>
              <a:t>(</a:t>
            </a:r>
            <a:r>
              <a:rPr lang="hu-HU" sz="4800" b="1" dirty="0">
                <a:solidFill>
                  <a:srgbClr val="C00000"/>
                </a:solidFill>
              </a:rPr>
              <a:t>1907-1985)</a:t>
            </a:r>
          </a:p>
          <a:p>
            <a:endParaRPr lang="hu-HU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434" y="2564904"/>
            <a:ext cx="477376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>
                <a:solidFill>
                  <a:srgbClr val="C00000"/>
                </a:solidFill>
              </a:rPr>
              <a:t>born in Kharkow/USSR at 27 September 1907 </a:t>
            </a:r>
            <a:endParaRPr lang="hu-HU" b="1" dirty="0" smtClean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>
                <a:solidFill>
                  <a:srgbClr val="C00000"/>
                </a:solidFill>
              </a:rPr>
              <a:t>died in Bruxelles/Belgium at 25 April </a:t>
            </a:r>
            <a:r>
              <a:rPr lang="hu-HU" b="1" dirty="0" smtClean="0">
                <a:solidFill>
                  <a:srgbClr val="C00000"/>
                </a:solidFill>
              </a:rPr>
              <a:t>1985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in 1952 </a:t>
            </a:r>
            <a:r>
              <a:rPr lang="hu-HU" b="1" dirty="0" smtClean="0">
                <a:solidFill>
                  <a:srgbClr val="C00000"/>
                </a:solidFill>
              </a:rPr>
              <a:t>he </a:t>
            </a:r>
            <a:r>
              <a:rPr lang="en-US" b="1" dirty="0" smtClean="0">
                <a:solidFill>
                  <a:srgbClr val="C00000"/>
                </a:solidFill>
              </a:rPr>
              <a:t>founded </a:t>
            </a:r>
            <a:r>
              <a:rPr lang="en-US" b="1" dirty="0">
                <a:solidFill>
                  <a:srgbClr val="C00000"/>
                </a:solidFill>
              </a:rPr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Belgian </a:t>
            </a:r>
            <a:r>
              <a:rPr lang="en-US" b="1" dirty="0">
                <a:solidFill>
                  <a:srgbClr val="C00000"/>
                </a:solidFill>
              </a:rPr>
              <a:t>Cave </a:t>
            </a:r>
            <a:r>
              <a:rPr lang="en-US" b="1" dirty="0" smtClean="0">
                <a:solidFill>
                  <a:srgbClr val="C00000"/>
                </a:solidFill>
              </a:rPr>
              <a:t>Rescue</a:t>
            </a:r>
            <a:endParaRPr lang="hu-HU" b="1" dirty="0" smtClean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he was president </a:t>
            </a:r>
            <a:r>
              <a:rPr lang="hu-HU" b="1" dirty="0">
                <a:solidFill>
                  <a:srgbClr val="C00000"/>
                </a:solidFill>
              </a:rPr>
              <a:t>of the UIS </a:t>
            </a:r>
            <a:r>
              <a:rPr lang="hu-HU" b="1" dirty="0" smtClean="0">
                <a:solidFill>
                  <a:srgbClr val="C00000"/>
                </a:solidFill>
              </a:rPr>
              <a:t>CRC for </a:t>
            </a:r>
            <a:r>
              <a:rPr lang="hu-HU" b="1" dirty="0">
                <a:solidFill>
                  <a:srgbClr val="C00000"/>
                </a:solidFill>
              </a:rPr>
              <a:t>16 years between 1965 and </a:t>
            </a:r>
            <a:r>
              <a:rPr lang="hu-HU" b="1" dirty="0" smtClean="0">
                <a:solidFill>
                  <a:srgbClr val="C00000"/>
                </a:solidFill>
              </a:rPr>
              <a:t>1981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he dealt with </a:t>
            </a:r>
            <a:r>
              <a:rPr lang="hu-HU" b="1" dirty="0">
                <a:solidFill>
                  <a:srgbClr val="C00000"/>
                </a:solidFill>
              </a:rPr>
              <a:t>the prevention by teaching and </a:t>
            </a:r>
            <a:r>
              <a:rPr lang="hu-HU" b="1" dirty="0" smtClean="0">
                <a:solidFill>
                  <a:srgbClr val="C00000"/>
                </a:solidFill>
              </a:rPr>
              <a:t>education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721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94075"/>
            <a:ext cx="3375357" cy="38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354" y="448598"/>
            <a:ext cx="3995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>
                <a:solidFill>
                  <a:schemeClr val="accent2"/>
                </a:solidFill>
              </a:rPr>
              <a:t>Mike </a:t>
            </a:r>
            <a:r>
              <a:rPr lang="hu-HU" sz="4800" b="1" dirty="0" smtClean="0">
                <a:solidFill>
                  <a:schemeClr val="accent2"/>
                </a:solidFill>
              </a:rPr>
              <a:t>Meredith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054" y="1518979"/>
            <a:ext cx="45709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in 1981 Mike </a:t>
            </a:r>
            <a:r>
              <a:rPr lang="hu-HU" b="1" dirty="0">
                <a:solidFill>
                  <a:srgbClr val="C00000"/>
                </a:solidFill>
              </a:rPr>
              <a:t>was elected as president of UIS CRC. He was in that position until </a:t>
            </a:r>
            <a:r>
              <a:rPr lang="hu-HU" b="1" dirty="0" smtClean="0">
                <a:solidFill>
                  <a:srgbClr val="C00000"/>
                </a:solidFill>
              </a:rPr>
              <a:t>1987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his </a:t>
            </a:r>
            <a:r>
              <a:rPr lang="en-US" b="1" dirty="0" smtClean="0">
                <a:solidFill>
                  <a:srgbClr val="C00000"/>
                </a:solidFill>
              </a:rPr>
              <a:t>cave's </a:t>
            </a:r>
            <a:r>
              <a:rPr lang="en-US" b="1" dirty="0">
                <a:solidFill>
                  <a:srgbClr val="C00000"/>
                </a:solidFill>
              </a:rPr>
              <a:t>career began </a:t>
            </a:r>
            <a:r>
              <a:rPr lang="hu-HU" b="1" dirty="0" smtClean="0">
                <a:solidFill>
                  <a:srgbClr val="C00000"/>
                </a:solidFill>
              </a:rPr>
              <a:t>with Burnley </a:t>
            </a:r>
            <a:r>
              <a:rPr lang="hu-HU" b="1" dirty="0">
                <a:solidFill>
                  <a:srgbClr val="C00000"/>
                </a:solidFill>
              </a:rPr>
              <a:t>Caving </a:t>
            </a:r>
            <a:r>
              <a:rPr lang="hu-HU" b="1" dirty="0" smtClean="0">
                <a:solidFill>
                  <a:srgbClr val="C00000"/>
                </a:solidFill>
              </a:rPr>
              <a:t>Club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later he joined </a:t>
            </a:r>
            <a:r>
              <a:rPr lang="hu-HU" b="1" dirty="0">
                <a:solidFill>
                  <a:srgbClr val="C00000"/>
                </a:solidFill>
              </a:rPr>
              <a:t>the staff of Whernside Caving Centre as Chief Instructor </a:t>
            </a:r>
            <a:endParaRPr lang="hu-HU" b="1" dirty="0" smtClean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living </a:t>
            </a:r>
            <a:r>
              <a:rPr lang="hu-HU" b="1" dirty="0">
                <a:solidFill>
                  <a:srgbClr val="C00000"/>
                </a:solidFill>
              </a:rPr>
              <a:t>in Grenoble he became a leading light in the Furets Jaune de Seyssins caving </a:t>
            </a:r>
            <a:r>
              <a:rPr lang="hu-HU" b="1" dirty="0" smtClean="0">
                <a:solidFill>
                  <a:srgbClr val="C00000"/>
                </a:solidFill>
              </a:rPr>
              <a:t>club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later </a:t>
            </a:r>
            <a:r>
              <a:rPr lang="hu-HU" b="1" dirty="0">
                <a:solidFill>
                  <a:srgbClr val="C00000"/>
                </a:solidFill>
              </a:rPr>
              <a:t>he </a:t>
            </a:r>
            <a:r>
              <a:rPr lang="hu-HU" b="1" dirty="0" smtClean="0">
                <a:solidFill>
                  <a:srgbClr val="C00000"/>
                </a:solidFill>
              </a:rPr>
              <a:t>continued </a:t>
            </a:r>
            <a:r>
              <a:rPr lang="hu-HU" b="1" dirty="0">
                <a:solidFill>
                  <a:srgbClr val="C00000"/>
                </a:solidFill>
              </a:rPr>
              <a:t>his caving in </a:t>
            </a:r>
            <a:r>
              <a:rPr lang="hu-HU" b="1" dirty="0" smtClean="0">
                <a:solidFill>
                  <a:srgbClr val="C00000"/>
                </a:solidFill>
              </a:rPr>
              <a:t>Austria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>
                <a:solidFill>
                  <a:srgbClr val="C00000"/>
                </a:solidFill>
              </a:rPr>
              <a:t>a</a:t>
            </a:r>
            <a:r>
              <a:rPr lang="hu-HU" b="1" dirty="0" smtClean="0">
                <a:solidFill>
                  <a:srgbClr val="C00000"/>
                </a:solidFill>
              </a:rPr>
              <a:t>fter </a:t>
            </a:r>
            <a:r>
              <a:rPr lang="hu-HU" b="1" dirty="0">
                <a:solidFill>
                  <a:srgbClr val="C00000"/>
                </a:solidFill>
              </a:rPr>
              <a:t>1987 he went into Malaysia where </a:t>
            </a:r>
            <a:r>
              <a:rPr lang="hu-HU" b="1" dirty="0" smtClean="0">
                <a:solidFill>
                  <a:srgbClr val="C00000"/>
                </a:solidFill>
              </a:rPr>
              <a:t>he </a:t>
            </a:r>
            <a:r>
              <a:rPr lang="hu-HU" b="1" dirty="0">
                <a:solidFill>
                  <a:srgbClr val="C00000"/>
                </a:solidFill>
              </a:rPr>
              <a:t>became Vice-Chair of Biodiversity Conservation Society Sarawak</a:t>
            </a:r>
            <a:endParaRPr lang="hu-HU" b="1" dirty="0" smtClean="0">
              <a:solidFill>
                <a:srgbClr val="C0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4645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40" y="1340768"/>
            <a:ext cx="311617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354" y="448598"/>
            <a:ext cx="45395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André </a:t>
            </a:r>
            <a:r>
              <a:rPr lang="hu-HU" sz="4800" b="1" dirty="0">
                <a:solidFill>
                  <a:schemeClr val="accent2"/>
                </a:solidFill>
              </a:rPr>
              <a:t>Slagmolen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054" y="2060848"/>
            <a:ext cx="47737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he </a:t>
            </a:r>
            <a:r>
              <a:rPr lang="fr-BE" b="1" dirty="0" err="1">
                <a:solidFill>
                  <a:srgbClr val="C00000"/>
                </a:solidFill>
              </a:rPr>
              <a:t>was</a:t>
            </a:r>
            <a:r>
              <a:rPr lang="fr-BE" b="1" dirty="0">
                <a:solidFill>
                  <a:srgbClr val="C00000"/>
                </a:solidFill>
              </a:rPr>
              <a:t> the </a:t>
            </a:r>
            <a:r>
              <a:rPr lang="fr-BE" b="1" dirty="0" err="1">
                <a:solidFill>
                  <a:srgbClr val="C00000"/>
                </a:solidFill>
              </a:rPr>
              <a:t>secretary</a:t>
            </a:r>
            <a:r>
              <a:rPr lang="fr-BE" b="1" dirty="0">
                <a:solidFill>
                  <a:srgbClr val="C00000"/>
                </a:solidFill>
              </a:rPr>
              <a:t> of the UIS CRC </a:t>
            </a:r>
            <a:r>
              <a:rPr lang="fr-BE" b="1" dirty="0" err="1">
                <a:solidFill>
                  <a:srgbClr val="C00000"/>
                </a:solidFill>
              </a:rPr>
              <a:t>since</a:t>
            </a:r>
            <a:r>
              <a:rPr lang="fr-BE" b="1" dirty="0">
                <a:solidFill>
                  <a:srgbClr val="C00000"/>
                </a:solidFill>
              </a:rPr>
              <a:t> 6th International Cave </a:t>
            </a:r>
            <a:r>
              <a:rPr lang="fr-BE" b="1" dirty="0" err="1">
                <a:solidFill>
                  <a:srgbClr val="C00000"/>
                </a:solidFill>
              </a:rPr>
              <a:t>Rescue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Conference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held</a:t>
            </a:r>
            <a:r>
              <a:rPr lang="fr-BE" b="1" dirty="0">
                <a:solidFill>
                  <a:srgbClr val="C00000"/>
                </a:solidFill>
              </a:rPr>
              <a:t> in </a:t>
            </a:r>
            <a:r>
              <a:rPr lang="fr-BE" b="1" dirty="0" err="1">
                <a:solidFill>
                  <a:srgbClr val="C00000"/>
                </a:solidFill>
              </a:rPr>
              <a:t>Aggtelek</a:t>
            </a:r>
            <a:r>
              <a:rPr lang="fr-BE" b="1" dirty="0">
                <a:solidFill>
                  <a:srgbClr val="C00000"/>
                </a:solidFill>
              </a:rPr>
              <a:t>/</a:t>
            </a:r>
            <a:r>
              <a:rPr lang="fr-BE" b="1" dirty="0" err="1">
                <a:solidFill>
                  <a:srgbClr val="C00000"/>
                </a:solidFill>
              </a:rPr>
              <a:t>Hungary</a:t>
            </a:r>
            <a:r>
              <a:rPr lang="fr-BE" b="1" dirty="0">
                <a:solidFill>
                  <a:srgbClr val="C00000"/>
                </a:solidFill>
              </a:rPr>
              <a:t> in 1983</a:t>
            </a:r>
            <a:endParaRPr lang="hu-HU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>
                <a:solidFill>
                  <a:srgbClr val="C00000"/>
                </a:solidFill>
              </a:rPr>
              <a:t>h</a:t>
            </a:r>
            <a:r>
              <a:rPr lang="fr-BE" b="1" dirty="0">
                <a:solidFill>
                  <a:srgbClr val="C00000"/>
                </a:solidFill>
              </a:rPr>
              <a:t>e </a:t>
            </a:r>
            <a:r>
              <a:rPr lang="fr-BE" b="1" dirty="0" err="1">
                <a:solidFill>
                  <a:srgbClr val="C00000"/>
                </a:solidFill>
              </a:rPr>
              <a:t>became</a:t>
            </a:r>
            <a:r>
              <a:rPr lang="fr-BE" b="1" dirty="0">
                <a:solidFill>
                  <a:srgbClr val="C00000"/>
                </a:solidFill>
              </a:rPr>
              <a:t> the </a:t>
            </a:r>
            <a:r>
              <a:rPr lang="fr-BE" b="1" dirty="0" err="1">
                <a:solidFill>
                  <a:srgbClr val="C00000"/>
                </a:solidFill>
              </a:rPr>
              <a:t>third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president</a:t>
            </a:r>
            <a:r>
              <a:rPr lang="fr-BE" b="1" dirty="0">
                <a:solidFill>
                  <a:srgbClr val="C00000"/>
                </a:solidFill>
              </a:rPr>
              <a:t> in </a:t>
            </a:r>
            <a:r>
              <a:rPr lang="fr-BE" b="1" dirty="0" err="1">
                <a:solidFill>
                  <a:srgbClr val="C00000"/>
                </a:solidFill>
              </a:rPr>
              <a:t>Civida</a:t>
            </a:r>
            <a:r>
              <a:rPr lang="hu-HU" b="1" dirty="0">
                <a:solidFill>
                  <a:srgbClr val="C00000"/>
                </a:solidFill>
              </a:rPr>
              <a:t>l</a:t>
            </a:r>
            <a:r>
              <a:rPr lang="fr-BE" b="1" dirty="0">
                <a:solidFill>
                  <a:srgbClr val="C00000"/>
                </a:solidFill>
              </a:rPr>
              <a:t>e/</a:t>
            </a:r>
            <a:r>
              <a:rPr lang="fr-BE" b="1" dirty="0" err="1">
                <a:solidFill>
                  <a:srgbClr val="C00000"/>
                </a:solidFill>
              </a:rPr>
              <a:t>Italy</a:t>
            </a:r>
            <a:r>
              <a:rPr lang="fr-BE" b="1" dirty="0">
                <a:solidFill>
                  <a:srgbClr val="C00000"/>
                </a:solidFill>
              </a:rPr>
              <a:t> in1987</a:t>
            </a:r>
            <a:endParaRPr lang="hu-HU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>
                <a:solidFill>
                  <a:srgbClr val="C00000"/>
                </a:solidFill>
              </a:rPr>
              <a:t>he </a:t>
            </a:r>
            <a:r>
              <a:rPr lang="fr-BE" b="1" dirty="0" err="1">
                <a:solidFill>
                  <a:srgbClr val="C00000"/>
                </a:solidFill>
              </a:rPr>
              <a:t>was</a:t>
            </a:r>
            <a:r>
              <a:rPr lang="fr-BE" b="1" dirty="0">
                <a:solidFill>
                  <a:srgbClr val="C00000"/>
                </a:solidFill>
              </a:rPr>
              <a:t> one of the </a:t>
            </a:r>
            <a:r>
              <a:rPr lang="fr-BE" b="1" dirty="0" err="1">
                <a:solidFill>
                  <a:srgbClr val="C00000"/>
                </a:solidFill>
              </a:rPr>
              <a:t>founder</a:t>
            </a:r>
            <a:r>
              <a:rPr lang="fr-BE" b="1" dirty="0">
                <a:solidFill>
                  <a:srgbClr val="C00000"/>
                </a:solidFill>
              </a:rPr>
              <a:t> of the </a:t>
            </a:r>
            <a:r>
              <a:rPr lang="fr-BE" b="1" dirty="0" err="1">
                <a:solidFill>
                  <a:srgbClr val="C00000"/>
                </a:solidFill>
              </a:rPr>
              <a:t>Belgian</a:t>
            </a:r>
            <a:r>
              <a:rPr lang="fr-BE" b="1" dirty="0">
                <a:solidFill>
                  <a:srgbClr val="C00000"/>
                </a:solidFill>
              </a:rPr>
              <a:t> Cave </a:t>
            </a:r>
            <a:r>
              <a:rPr lang="fr-BE" b="1" dirty="0" err="1">
                <a:solidFill>
                  <a:srgbClr val="C00000"/>
                </a:solidFill>
              </a:rPr>
              <a:t>Rescue</a:t>
            </a:r>
            <a:r>
              <a:rPr lang="fr-BE" b="1" dirty="0">
                <a:solidFill>
                  <a:srgbClr val="C00000"/>
                </a:solidFill>
              </a:rPr>
              <a:t> in 1952</a:t>
            </a:r>
            <a:endParaRPr lang="hu-HU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>
                <a:solidFill>
                  <a:srgbClr val="C00000"/>
                </a:solidFill>
              </a:rPr>
              <a:t>h</a:t>
            </a:r>
            <a:r>
              <a:rPr lang="fr-BE" b="1" dirty="0">
                <a:solidFill>
                  <a:srgbClr val="C00000"/>
                </a:solidFill>
              </a:rPr>
              <a:t>e </a:t>
            </a:r>
            <a:r>
              <a:rPr lang="fr-BE" b="1" dirty="0" err="1">
                <a:solidFill>
                  <a:srgbClr val="C00000"/>
                </a:solidFill>
              </a:rPr>
              <a:t>died</a:t>
            </a:r>
            <a:r>
              <a:rPr lang="fr-BE" b="1" dirty="0">
                <a:solidFill>
                  <a:srgbClr val="C00000"/>
                </a:solidFill>
              </a:rPr>
              <a:t> in 22 April 2007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545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25" y="1489898"/>
            <a:ext cx="3077328" cy="40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354" y="448598"/>
            <a:ext cx="45763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800" b="1" dirty="0" smtClean="0">
                <a:solidFill>
                  <a:schemeClr val="accent2"/>
                </a:solidFill>
              </a:rPr>
              <a:t>Christian Dodelin</a:t>
            </a:r>
            <a:endParaRPr lang="hu-HU" sz="4800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354" y="1526589"/>
            <a:ext cx="477376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>
                <a:solidFill>
                  <a:srgbClr val="C00000"/>
                </a:solidFill>
              </a:rPr>
              <a:t>he fill the position as 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hu-HU" b="1" dirty="0">
                <a:solidFill>
                  <a:srgbClr val="C00000"/>
                </a:solidFill>
              </a:rPr>
              <a:t>president of UIS CRC since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Athens</a:t>
            </a:r>
            <a:r>
              <a:rPr lang="fr-BE" b="1" dirty="0">
                <a:solidFill>
                  <a:srgbClr val="C00000"/>
                </a:solidFill>
              </a:rPr>
              <a:t>/</a:t>
            </a:r>
            <a:r>
              <a:rPr lang="fr-BE" b="1" dirty="0" err="1">
                <a:solidFill>
                  <a:srgbClr val="C00000"/>
                </a:solidFill>
              </a:rPr>
              <a:t>Kalamos</a:t>
            </a:r>
            <a:r>
              <a:rPr lang="fr-BE" b="1" dirty="0">
                <a:solidFill>
                  <a:srgbClr val="C00000"/>
                </a:solidFill>
              </a:rPr>
              <a:t> (</a:t>
            </a:r>
            <a:r>
              <a:rPr lang="fr-BE" b="1" dirty="0" err="1">
                <a:solidFill>
                  <a:srgbClr val="C00000"/>
                </a:solidFill>
              </a:rPr>
              <a:t>Greece</a:t>
            </a:r>
            <a:r>
              <a:rPr lang="fr-BE" b="1" dirty="0" smtClean="0">
                <a:solidFill>
                  <a:srgbClr val="C00000"/>
                </a:solidFill>
              </a:rPr>
              <a:t>)</a:t>
            </a:r>
            <a:r>
              <a:rPr lang="hu-HU" b="1" dirty="0" smtClean="0">
                <a:solidFill>
                  <a:srgbClr val="C00000"/>
                </a:solidFill>
              </a:rPr>
              <a:t>/</a:t>
            </a:r>
            <a:r>
              <a:rPr lang="fr-BE" b="1" dirty="0" smtClean="0">
                <a:solidFill>
                  <a:srgbClr val="C00000"/>
                </a:solidFill>
              </a:rPr>
              <a:t>2005</a:t>
            </a:r>
            <a:endParaRPr lang="hu-HU" b="1" dirty="0" smtClean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 smtClean="0">
                <a:solidFill>
                  <a:srgbClr val="C00000"/>
                </a:solidFill>
              </a:rPr>
              <a:t>he </a:t>
            </a:r>
            <a:r>
              <a:rPr lang="fr-BE" b="1" dirty="0" err="1">
                <a:solidFill>
                  <a:srgbClr val="C00000"/>
                </a:solidFill>
              </a:rPr>
              <a:t>is</a:t>
            </a:r>
            <a:r>
              <a:rPr lang="fr-BE" b="1" dirty="0">
                <a:solidFill>
                  <a:srgbClr val="C00000"/>
                </a:solidFill>
              </a:rPr>
              <a:t> caver </a:t>
            </a:r>
            <a:r>
              <a:rPr lang="fr-BE" b="1" dirty="0" err="1">
                <a:solidFill>
                  <a:srgbClr val="C00000"/>
                </a:solidFill>
              </a:rPr>
              <a:t>since</a:t>
            </a:r>
            <a:r>
              <a:rPr lang="fr-BE" b="1" dirty="0">
                <a:solidFill>
                  <a:srgbClr val="C00000"/>
                </a:solidFill>
              </a:rPr>
              <a:t> 1970</a:t>
            </a:r>
            <a:endParaRPr lang="hu-HU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fr-BE" b="1" dirty="0" err="1">
                <a:solidFill>
                  <a:srgbClr val="C00000"/>
                </a:solidFill>
              </a:rPr>
              <a:t>instructor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at</a:t>
            </a:r>
            <a:r>
              <a:rPr lang="fr-BE" b="1" dirty="0">
                <a:solidFill>
                  <a:srgbClr val="C00000"/>
                </a:solidFill>
              </a:rPr>
              <a:t> the French </a:t>
            </a:r>
            <a:r>
              <a:rPr lang="fr-BE" b="1" dirty="0" err="1">
                <a:solidFill>
                  <a:srgbClr val="C00000"/>
                </a:solidFill>
              </a:rPr>
              <a:t>Caving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School</a:t>
            </a:r>
            <a:endParaRPr lang="hu-HU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fr-BE" b="1" dirty="0" err="1">
                <a:solidFill>
                  <a:srgbClr val="C00000"/>
                </a:solidFill>
              </a:rPr>
              <a:t>he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joined</a:t>
            </a:r>
            <a:r>
              <a:rPr lang="fr-BE" b="1" dirty="0">
                <a:solidFill>
                  <a:srgbClr val="C00000"/>
                </a:solidFill>
              </a:rPr>
              <a:t> to French Cave </a:t>
            </a:r>
            <a:r>
              <a:rPr lang="fr-BE" b="1" dirty="0" err="1">
                <a:solidFill>
                  <a:srgbClr val="C00000"/>
                </a:solidFill>
              </a:rPr>
              <a:t>Rescue</a:t>
            </a:r>
            <a:r>
              <a:rPr lang="fr-BE" b="1" dirty="0">
                <a:solidFill>
                  <a:srgbClr val="C00000"/>
                </a:solidFill>
              </a:rPr>
              <a:t> (Spéléo Secours Français – SSF) in 1982</a:t>
            </a:r>
            <a:endParaRPr lang="hu-HU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fr-BE" b="1" dirty="0" err="1">
                <a:solidFill>
                  <a:srgbClr val="C00000"/>
                </a:solidFill>
              </a:rPr>
              <a:t>participated</a:t>
            </a:r>
            <a:r>
              <a:rPr lang="fr-BE" b="1" dirty="0">
                <a:solidFill>
                  <a:srgbClr val="C00000"/>
                </a:solidFill>
              </a:rPr>
              <a:t> of more </a:t>
            </a:r>
            <a:r>
              <a:rPr lang="fr-BE" b="1" dirty="0" err="1">
                <a:solidFill>
                  <a:srgbClr val="C00000"/>
                </a:solidFill>
              </a:rPr>
              <a:t>than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fifty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rescue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operations</a:t>
            </a:r>
            <a:endParaRPr lang="hu-HU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fr-BE" b="1" dirty="0" err="1">
                <a:solidFill>
                  <a:srgbClr val="C00000"/>
                </a:solidFill>
              </a:rPr>
              <a:t>he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was</a:t>
            </a:r>
            <a:r>
              <a:rPr lang="fr-BE" b="1" dirty="0">
                <a:solidFill>
                  <a:srgbClr val="C00000"/>
                </a:solidFill>
              </a:rPr>
              <a:t> </a:t>
            </a:r>
            <a:r>
              <a:rPr lang="fr-BE" b="1" dirty="0" err="1">
                <a:solidFill>
                  <a:srgbClr val="C00000"/>
                </a:solidFill>
              </a:rPr>
              <a:t>president</a:t>
            </a:r>
            <a:r>
              <a:rPr lang="fr-BE" b="1" dirty="0">
                <a:solidFill>
                  <a:srgbClr val="C00000"/>
                </a:solidFill>
              </a:rPr>
              <a:t> of SSF </a:t>
            </a:r>
            <a:r>
              <a:rPr lang="fr-BE" b="1" dirty="0" err="1">
                <a:solidFill>
                  <a:srgbClr val="C00000"/>
                </a:solidFill>
              </a:rPr>
              <a:t>from</a:t>
            </a:r>
            <a:r>
              <a:rPr lang="fr-BE" b="1" dirty="0">
                <a:solidFill>
                  <a:srgbClr val="C00000"/>
                </a:solidFill>
              </a:rPr>
              <a:t> 1996 to 2004</a:t>
            </a:r>
            <a:endParaRPr lang="hu-HU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hu-HU" b="1" dirty="0">
                <a:solidFill>
                  <a:srgbClr val="C00000"/>
                </a:solidFill>
              </a:rPr>
              <a:t>l</a:t>
            </a:r>
            <a:r>
              <a:rPr lang="fr-BE" b="1" dirty="0" err="1">
                <a:solidFill>
                  <a:srgbClr val="C00000"/>
                </a:solidFill>
              </a:rPr>
              <a:t>eader</a:t>
            </a:r>
            <a:r>
              <a:rPr lang="fr-BE" b="1" dirty="0">
                <a:solidFill>
                  <a:srgbClr val="C00000"/>
                </a:solidFill>
              </a:rPr>
              <a:t> of international cave </a:t>
            </a:r>
            <a:r>
              <a:rPr lang="fr-BE" b="1" dirty="0" err="1">
                <a:solidFill>
                  <a:srgbClr val="C00000"/>
                </a:solidFill>
              </a:rPr>
              <a:t>rescue</a:t>
            </a:r>
            <a:r>
              <a:rPr lang="fr-BE" b="1" dirty="0">
                <a:solidFill>
                  <a:srgbClr val="C00000"/>
                </a:solidFill>
              </a:rPr>
              <a:t> training </a:t>
            </a:r>
            <a:r>
              <a:rPr lang="fr-BE" b="1" dirty="0" err="1">
                <a:solidFill>
                  <a:srgbClr val="C00000"/>
                </a:solidFill>
              </a:rPr>
              <a:t>since</a:t>
            </a:r>
            <a:r>
              <a:rPr lang="fr-BE" b="1" dirty="0">
                <a:solidFill>
                  <a:srgbClr val="C00000"/>
                </a:solidFill>
              </a:rPr>
              <a:t> 1997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27034"/>
            <a:ext cx="543860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5" y="6127034"/>
            <a:ext cx="654266" cy="6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69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10679</TotalTime>
  <Words>1602</Words>
  <Application>Microsoft Office PowerPoint</Application>
  <PresentationFormat>On-screen Show (4:3)</PresentationFormat>
  <Paragraphs>253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Gyula</dc:creator>
  <cp:lastModifiedBy>Gyula</cp:lastModifiedBy>
  <cp:revision>113</cp:revision>
  <cp:lastPrinted>2017-07-15T11:11:09Z</cp:lastPrinted>
  <dcterms:created xsi:type="dcterms:W3CDTF">2017-06-20T16:12:01Z</dcterms:created>
  <dcterms:modified xsi:type="dcterms:W3CDTF">2018-09-06T11:12:11Z</dcterms:modified>
</cp:coreProperties>
</file>